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03" r:id="rId2"/>
    <p:sldId id="426" r:id="rId3"/>
    <p:sldId id="403" r:id="rId4"/>
    <p:sldId id="404" r:id="rId5"/>
    <p:sldId id="405" r:id="rId6"/>
    <p:sldId id="429" r:id="rId7"/>
    <p:sldId id="406" r:id="rId8"/>
    <p:sldId id="407" r:id="rId9"/>
    <p:sldId id="408" r:id="rId10"/>
    <p:sldId id="409" r:id="rId11"/>
    <p:sldId id="430" r:id="rId12"/>
    <p:sldId id="447" r:id="rId13"/>
    <p:sldId id="411" r:id="rId14"/>
    <p:sldId id="431" r:id="rId15"/>
    <p:sldId id="410" r:id="rId16"/>
    <p:sldId id="432" r:id="rId17"/>
    <p:sldId id="445" r:id="rId18"/>
    <p:sldId id="412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399" r:id="rId27"/>
    <p:sldId id="423" r:id="rId28"/>
    <p:sldId id="424" r:id="rId29"/>
    <p:sldId id="444" r:id="rId30"/>
    <p:sldId id="442" r:id="rId31"/>
    <p:sldId id="433" r:id="rId32"/>
    <p:sldId id="443" r:id="rId33"/>
    <p:sldId id="441" r:id="rId34"/>
    <p:sldId id="427" r:id="rId35"/>
    <p:sldId id="428" r:id="rId36"/>
    <p:sldId id="413" r:id="rId37"/>
    <p:sldId id="446" r:id="rId38"/>
    <p:sldId id="414" r:id="rId39"/>
    <p:sldId id="415" r:id="rId40"/>
    <p:sldId id="449" r:id="rId41"/>
    <p:sldId id="448" r:id="rId42"/>
    <p:sldId id="453" r:id="rId43"/>
    <p:sldId id="469" r:id="rId44"/>
    <p:sldId id="451" r:id="rId45"/>
    <p:sldId id="417" r:id="rId46"/>
    <p:sldId id="455" r:id="rId47"/>
    <p:sldId id="456" r:id="rId48"/>
    <p:sldId id="457" r:id="rId49"/>
    <p:sldId id="458" r:id="rId50"/>
    <p:sldId id="459" r:id="rId51"/>
    <p:sldId id="460" r:id="rId52"/>
    <p:sldId id="461" r:id="rId53"/>
    <p:sldId id="462" r:id="rId54"/>
    <p:sldId id="463" r:id="rId55"/>
    <p:sldId id="464" r:id="rId56"/>
    <p:sldId id="420" r:id="rId57"/>
    <p:sldId id="396" r:id="rId58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3300"/>
    <a:srgbClr val="FFFFEF"/>
    <a:srgbClr val="006666"/>
    <a:srgbClr val="A50021"/>
    <a:srgbClr val="CCFFFF"/>
    <a:srgbClr val="FF99FF"/>
    <a:srgbClr val="FFCCFF"/>
    <a:srgbClr val="FFF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7" autoAdjust="0"/>
    <p:restoredTop sz="96784" autoAdjust="0"/>
  </p:normalViewPr>
  <p:slideViewPr>
    <p:cSldViewPr snapToGrid="0">
      <p:cViewPr>
        <p:scale>
          <a:sx n="68" d="100"/>
          <a:sy n="68" d="100"/>
        </p:scale>
        <p:origin x="-1886" y="-7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93"/>
    </p:cViewPr>
  </p:sorterViewPr>
  <p:notesViewPr>
    <p:cSldViewPr snapToGrid="0">
      <p:cViewPr varScale="1">
        <p:scale>
          <a:sx n="67" d="100"/>
          <a:sy n="67" d="100"/>
        </p:scale>
        <p:origin x="-1962" y="-90"/>
      </p:cViewPr>
      <p:guideLst>
        <p:guide orient="horz" pos="287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2.xml"/><Relationship Id="rId2" Type="http://schemas.openxmlformats.org/officeDocument/2006/relationships/slide" Target="slides/slide15.xml"/><Relationship Id="rId1" Type="http://schemas.openxmlformats.org/officeDocument/2006/relationships/slide" Target="slides/slide1.xml"/><Relationship Id="rId4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FF5B3A-9E62-49F7-8C8E-BAE3F1419F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0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0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30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AECF35F-2418-45BD-ACD6-9DE184ED58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2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6379B-CA17-4456-9D3E-834B50BB3CAE}" type="slidenum">
              <a:rPr lang="en-US"/>
              <a:pPr/>
              <a:t>1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BD840-AAD4-47F9-8B29-674166144B49}" type="slidenum">
              <a:rPr lang="en-US"/>
              <a:pPr/>
              <a:t>10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7078-E228-4E47-8D32-00D308A75E42}" type="slidenum">
              <a:rPr lang="en-US"/>
              <a:pPr/>
              <a:t>11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00207-76A2-471B-81A5-4F30FD97BB2A}" type="slidenum">
              <a:rPr lang="en-US"/>
              <a:pPr/>
              <a:t>12</a:t>
            </a:fld>
            <a:endParaRPr 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9AFB5-D4D7-429B-8DAD-7C0DEB4596E9}" type="slidenum">
              <a:rPr lang="en-US"/>
              <a:pPr/>
              <a:t>13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36879-B285-4D71-9A1A-FDC853B3505E}" type="slidenum">
              <a:rPr lang="en-US"/>
              <a:pPr/>
              <a:t>14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273B8-F0B7-4085-90B8-669DA5755090}" type="slidenum">
              <a:rPr lang="en-US"/>
              <a:pPr/>
              <a:t>15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FA3F2-5C67-4342-9A2C-CF423D1801A9}" type="slidenum">
              <a:rPr lang="en-US"/>
              <a:pPr/>
              <a:t>16</a:t>
            </a:fld>
            <a:endParaRPr 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78451-BCF5-4D2B-9EC6-8BE58FB43EE6}" type="slidenum">
              <a:rPr lang="en-US"/>
              <a:pPr/>
              <a:t>17</a:t>
            </a:fld>
            <a:endParaRPr lang="en-US"/>
          </a:p>
        </p:txBody>
      </p:sp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computer programmer (not known to have invented any languages) was convicted of killing, torturing and mutilating 16 young men, but kept a coded “score card” with 62 entries.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1B5A41-BD6A-4D62-B3CB-2DE038B97F74}" type="slidenum">
              <a:rPr lang="en-US"/>
              <a:pPr/>
              <a:t>18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DA7734-897A-4059-891F-529FD2257816}" type="slidenum">
              <a:rPr lang="en-US"/>
              <a:pPr/>
              <a:t>19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A8D72F-D6A5-431A-B244-52D334AB09B0}" type="slidenum">
              <a:rPr lang="en-US"/>
              <a:pPr/>
              <a:t>2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87305-AA62-4295-B3B4-D73B27473F75}" type="slidenum">
              <a:rPr lang="en-US"/>
              <a:pPr/>
              <a:t>20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3CF69-BC9D-4A9E-BE15-D39F836F11A1}" type="slidenum">
              <a:rPr lang="en-US"/>
              <a:pPr/>
              <a:t>21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2F0BB-F1FE-4E09-8DD5-C34E0EC013C5}" type="slidenum">
              <a:rPr lang="en-US"/>
              <a:pPr/>
              <a:t>22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840E4-6207-48F5-8E5D-1E93DB324360}" type="slidenum">
              <a:rPr lang="en-US"/>
              <a:pPr/>
              <a:t>23</a:t>
            </a:fld>
            <a:endParaRPr 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ED53F-956D-4353-BF7C-3AC84515C481}" type="slidenum">
              <a:rPr lang="en-US"/>
              <a:pPr/>
              <a:t>24</a:t>
            </a:fld>
            <a:endParaRPr lang="en-US"/>
          </a:p>
        </p:txBody>
      </p:sp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A87AF-B7A2-4921-8900-07284C145C38}" type="slidenum">
              <a:rPr lang="en-US"/>
              <a:pPr/>
              <a:t>25</a:t>
            </a:fld>
            <a:endParaRPr 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8D5E8-9695-4B8D-9010-57AB92DE2C0D}" type="slidenum">
              <a:rPr lang="en-US"/>
              <a:pPr/>
              <a:t>26</a:t>
            </a:fld>
            <a:endParaRPr lang="en-US"/>
          </a:p>
        </p:txBody>
      </p:sp>
      <p:sp>
        <p:nvSpPr>
          <p:cNvPr id="75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62AF9-5D7B-4F50-AB3A-691DD9968071}" type="slidenum">
              <a:rPr lang="en-US"/>
              <a:pPr/>
              <a:t>27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905E4-80F7-46F2-92FB-673D7961CF95}" type="slidenum">
              <a:rPr lang="en-US"/>
              <a:pPr/>
              <a:t>28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6EFB8-C4AA-482E-9AE8-8542BE935F5B}" type="slidenum">
              <a:rPr lang="en-US"/>
              <a:pPr/>
              <a:t>29</a:t>
            </a:fld>
            <a:endParaRPr lang="en-US"/>
          </a:p>
        </p:txBody>
      </p:sp>
      <p:sp>
        <p:nvSpPr>
          <p:cNvPr id="85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FB00E-0234-4E15-9B50-32C9604B9B07}" type="slidenum">
              <a:rPr lang="en-US"/>
              <a:pPr/>
              <a:t>3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3AA0DC-B876-47E5-A503-B74D712E1DA2}" type="slidenum">
              <a:rPr lang="en-US"/>
              <a:pPr/>
              <a:t>30</a:t>
            </a:fld>
            <a:endParaRPr lang="en-US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84931C-549B-430B-9CA8-2F4DA76C7C86}" type="slidenum">
              <a:rPr lang="en-US"/>
              <a:pPr/>
              <a:t>31</a:t>
            </a:fld>
            <a:endParaRPr 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0388D6-0B81-41C9-9733-3C575A525BDC}" type="slidenum">
              <a:rPr lang="en-US"/>
              <a:pPr/>
              <a:t>32</a:t>
            </a:fld>
            <a:endParaRPr 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E1AA3C-8069-4E75-81CF-D39229A81690}" type="slidenum">
              <a:rPr lang="en-US"/>
              <a:pPr/>
              <a:t>33</a:t>
            </a:fld>
            <a:endParaRPr lang="en-US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45EF8-7E92-4264-B6A5-56B504AF1655}" type="slidenum">
              <a:rPr lang="en-US"/>
              <a:pPr/>
              <a:t>34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F0F16-14C1-4756-8453-413F70D7E886}" type="slidenum">
              <a:rPr lang="en-US"/>
              <a:pPr/>
              <a:t>35</a:t>
            </a:fld>
            <a:endParaRPr lang="en-US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C5142-5EB5-4D4C-A070-195B646B93D5}" type="slidenum">
              <a:rPr lang="en-US"/>
              <a:pPr/>
              <a:t>36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17104-2D43-4DBE-8C61-861183B68759}" type="slidenum">
              <a:rPr lang="en-US"/>
              <a:pPr/>
              <a:t>37</a:t>
            </a:fld>
            <a:endParaRPr lang="en-US"/>
          </a:p>
        </p:txBody>
      </p:sp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Developed SNOBOL and ICON; retired in 95 to spend more time on number theory and the computational and mathematical aspects of weaving.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3F7066-86DD-41B4-9E17-878F481D69DE}" type="slidenum">
              <a:rPr lang="en-US"/>
              <a:pPr/>
              <a:t>38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B9429-EB1E-47D6-A6BB-5DB0AEF0BB3B}" type="slidenum">
              <a:rPr lang="en-US"/>
              <a:pPr/>
              <a:t>39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95F15-DA74-4A9E-AB25-FE3B6BFE8DF6}" type="slidenum">
              <a:rPr lang="en-US"/>
              <a:pPr/>
              <a:t>4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368C5-4A53-4717-83CA-8E33523E65D4}" type="slidenum">
              <a:rPr lang="en-US"/>
              <a:pPr/>
              <a:t>40</a:t>
            </a:fld>
            <a:endParaRPr 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DCB038-270E-4D41-B883-D4F1A44231D9}" type="slidenum">
              <a:rPr lang="en-US"/>
              <a:pPr/>
              <a:t>41</a:t>
            </a:fld>
            <a:endParaRPr lang="en-US"/>
          </a:p>
        </p:txBody>
      </p:sp>
      <p:sp>
        <p:nvSpPr>
          <p:cNvPr id="86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45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46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49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50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51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3060A-264F-4F5E-B8D5-64084F95D551}" type="slidenum">
              <a:rPr lang="en-US"/>
              <a:pPr/>
              <a:t>56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D9274-A442-4042-A744-822C1A4507B4}" type="slidenum">
              <a:rPr lang="en-US"/>
              <a:pPr/>
              <a:t>5</a:t>
            </a:fld>
            <a:endParaRPr lang="en-US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93026-B1AA-4E8F-890A-10C6A9B4D5FF}" type="slidenum">
              <a:rPr lang="en-US"/>
              <a:pPr/>
              <a:t>57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0336D-FFAA-465C-A553-2D3A7969FE18}" type="slidenum">
              <a:rPr lang="en-US"/>
              <a:pPr/>
              <a:t>6</a:t>
            </a:fld>
            <a:endParaRPr lang="en-US"/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8C691-EDB9-454C-A304-11FB7543DCB0}" type="slidenum">
              <a:rPr lang="en-US"/>
              <a:pPr/>
              <a:t>7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DDA36-257C-4FA7-99C9-C80258454BD9}" type="slidenum">
              <a:rPr lang="en-US"/>
              <a:pPr/>
              <a:t>8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C9E9A-D911-4156-B809-4D1389EB4476}" type="slidenum">
              <a:rPr lang="en-US"/>
              <a:pPr/>
              <a:t>9</a:t>
            </a:fld>
            <a:endParaRPr lang="en-US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3D27C-DB85-47C5-AB28-C579F9E8BF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D9D0D-2653-4A04-993B-C3EFA4D812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B5975-EA81-4077-A149-EDC6D77620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11300" y="-127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FF7D3-8464-4C3C-B44B-549A362093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05EF6-65F0-4F9D-AAD2-82011C5A9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E9F0-ACC1-424A-99E5-AB8178CBD3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87894A-9CE5-4FC2-94F2-3426D649A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F1FFA-9955-4D64-9F53-B3186435F3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C0DB-09A0-4F09-8653-154CD242E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3FFED-400A-445F-9282-9DCF12115C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141D7-F195-43C9-BB71-1FD8FE1E0C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74C8A-AC39-4F37-B7DF-321CAD247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11300" y="-127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85D49008-D1A0-441A-BE11-61B25C7B092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F2D0-EB66-45A7-9492-37B75E15897F}" type="slidenum">
              <a:rPr lang="en-US"/>
              <a:pPr/>
              <a:t>1</a:t>
            </a:fld>
            <a:endParaRPr lang="en-US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85850"/>
            <a:ext cx="7480300" cy="4552950"/>
          </a:xfrm>
        </p:spPr>
        <p:txBody>
          <a:bodyPr/>
          <a:lstStyle/>
          <a:p>
            <a:r>
              <a:rPr lang="en-US" dirty="0" err="1">
                <a:solidFill>
                  <a:srgbClr val="006666"/>
                </a:solidFill>
              </a:rPr>
              <a:t>unordered_map</a:t>
            </a:r>
            <a:endParaRPr lang="en-US" dirty="0">
              <a:solidFill>
                <a:srgbClr val="006666"/>
              </a:solidFill>
            </a:endParaRPr>
          </a:p>
          <a:p>
            <a:r>
              <a:rPr lang="en-US" dirty="0"/>
              <a:t>Priority Queues</a:t>
            </a:r>
          </a:p>
          <a:p>
            <a:r>
              <a:rPr lang="en-US" dirty="0"/>
              <a:t>Heaps</a:t>
            </a:r>
          </a:p>
          <a:p>
            <a:pPr lvl="1"/>
            <a:r>
              <a:rPr lang="en-US" dirty="0"/>
              <a:t>Using classic binary trees</a:t>
            </a:r>
          </a:p>
          <a:p>
            <a:pPr lvl="1"/>
            <a:r>
              <a:rPr lang="en-US" dirty="0"/>
              <a:t>Using arrays!</a:t>
            </a:r>
          </a:p>
          <a:p>
            <a:r>
              <a:rPr lang="en-US" dirty="0"/>
              <a:t>The Heap Sort</a:t>
            </a:r>
          </a:p>
          <a:p>
            <a:r>
              <a:rPr lang="en-US" sz="2800" dirty="0"/>
              <a:t>Review Challenge</a:t>
            </a:r>
            <a:endParaRPr lang="en-US" dirty="0"/>
          </a:p>
        </p:txBody>
      </p:sp>
      <p:sp>
        <p:nvSpPr>
          <p:cNvPr id="377865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Lecture #15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34D3-E946-410C-909D-9E7EA719F571}" type="slidenum">
              <a:rPr lang="en-US"/>
              <a:pPr/>
              <a:t>10</a:t>
            </a:fld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1174750" y="1054100"/>
            <a:ext cx="636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Which of the following are valid </a:t>
            </a:r>
            <a:r>
              <a:rPr lang="en-US">
                <a:solidFill>
                  <a:srgbClr val="A50021"/>
                </a:solidFill>
              </a:rPr>
              <a:t>maxheaps</a:t>
            </a:r>
            <a:r>
              <a:rPr lang="en-US"/>
              <a:t>?</a:t>
            </a:r>
          </a:p>
        </p:txBody>
      </p:sp>
      <p:grpSp>
        <p:nvGrpSpPr>
          <p:cNvPr id="777220" name="Group 4"/>
          <p:cNvGrpSpPr>
            <a:grpSpLocks/>
          </p:cNvGrpSpPr>
          <p:nvPr/>
        </p:nvGrpSpPr>
        <p:grpSpPr bwMode="auto">
          <a:xfrm>
            <a:off x="457200" y="1752600"/>
            <a:ext cx="2378075" cy="1708150"/>
            <a:chOff x="251" y="1674"/>
            <a:chExt cx="1956" cy="1133"/>
          </a:xfrm>
        </p:grpSpPr>
        <p:grpSp>
          <p:nvGrpSpPr>
            <p:cNvPr id="777221" name="Group 5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22" name="Rectangle 6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3" name="Rectangle 7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4" name="Rectangle 8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5" name="Text Box 9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6" name="Text Box 10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7" name="Text Box 11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5</a:t>
                </a:r>
              </a:p>
            </p:txBody>
          </p:sp>
        </p:grpSp>
        <p:grpSp>
          <p:nvGrpSpPr>
            <p:cNvPr id="777228" name="Group 12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29" name="Rectangle 13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0" name="Rectangle 14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1" name="Rectangle 15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2" name="Text Box 16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3" name="Text Box 17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4" name="Text Box 18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35" name="Group 19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36" name="Rectangle 2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7" name="Rectangle 2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8" name="Rectangle 2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9" name="Text Box 23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0" name="Text Box 24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1" name="Text Box 25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42" name="Line 26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43" name="Line 27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7244" name="Group 28"/>
          <p:cNvGrpSpPr>
            <a:grpSpLocks/>
          </p:cNvGrpSpPr>
          <p:nvPr/>
        </p:nvGrpSpPr>
        <p:grpSpPr bwMode="auto">
          <a:xfrm>
            <a:off x="1295400" y="3810000"/>
            <a:ext cx="2378075" cy="1708150"/>
            <a:chOff x="251" y="1674"/>
            <a:chExt cx="1956" cy="1133"/>
          </a:xfrm>
        </p:grpSpPr>
        <p:grpSp>
          <p:nvGrpSpPr>
            <p:cNvPr id="777245" name="Group 29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46" name="Rectangle 3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7" name="Rectangle 3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8" name="Rectangle 3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9" name="Text Box 33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0" name="Text Box 34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1" name="Text Box 35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grpSp>
          <p:nvGrpSpPr>
            <p:cNvPr id="777252" name="Group 36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53" name="Rectangle 37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4" name="Rectangle 38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5" name="Rectangle 39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6" name="Text Box 40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7" name="Text Box 41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8" name="Text Box 42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59" name="Group 43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60" name="Rectangle 4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1" name="Rectangle 4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2" name="Rectangle 4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3" name="Text Box 4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4" name="Text Box 4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5" name="Text Box 49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66" name="Line 50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7" name="Line 51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268" name="Text Box 52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777269" name="Group 53"/>
          <p:cNvGrpSpPr>
            <a:grpSpLocks/>
          </p:cNvGrpSpPr>
          <p:nvPr/>
        </p:nvGrpSpPr>
        <p:grpSpPr bwMode="auto">
          <a:xfrm>
            <a:off x="3886200" y="1676400"/>
            <a:ext cx="2378075" cy="2662238"/>
            <a:chOff x="2016" y="1056"/>
            <a:chExt cx="1498" cy="1677"/>
          </a:xfrm>
        </p:grpSpPr>
        <p:grpSp>
          <p:nvGrpSpPr>
            <p:cNvPr id="777270" name="Group 54"/>
            <p:cNvGrpSpPr>
              <a:grpSpLocks/>
            </p:cNvGrpSpPr>
            <p:nvPr/>
          </p:nvGrpSpPr>
          <p:grpSpPr bwMode="auto">
            <a:xfrm>
              <a:off x="2016" y="1056"/>
              <a:ext cx="1498" cy="1076"/>
              <a:chOff x="251" y="1674"/>
              <a:chExt cx="1956" cy="1133"/>
            </a:xfrm>
          </p:grpSpPr>
          <p:grpSp>
            <p:nvGrpSpPr>
              <p:cNvPr id="777271" name="Group 55"/>
              <p:cNvGrpSpPr>
                <a:grpSpLocks/>
              </p:cNvGrpSpPr>
              <p:nvPr/>
            </p:nvGrpSpPr>
            <p:grpSpPr bwMode="auto">
              <a:xfrm>
                <a:off x="683" y="1674"/>
                <a:ext cx="912" cy="502"/>
                <a:chOff x="4032" y="1200"/>
                <a:chExt cx="912" cy="502"/>
              </a:xfrm>
            </p:grpSpPr>
            <p:sp>
              <p:nvSpPr>
                <p:cNvPr id="777272" name="Rectangle 5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3" name="Rectangle 5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4" name="Rectangle 5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8</a:t>
                  </a:r>
                </a:p>
              </p:txBody>
            </p:sp>
          </p:grpSp>
          <p:grpSp>
            <p:nvGrpSpPr>
              <p:cNvPr id="777278" name="Group 62"/>
              <p:cNvGrpSpPr>
                <a:grpSpLocks/>
              </p:cNvGrpSpPr>
              <p:nvPr/>
            </p:nvGrpSpPr>
            <p:grpSpPr bwMode="auto">
              <a:xfrm>
                <a:off x="251" y="2304"/>
                <a:ext cx="912" cy="503"/>
                <a:chOff x="4032" y="1200"/>
                <a:chExt cx="912" cy="503"/>
              </a:xfrm>
            </p:grpSpPr>
            <p:sp>
              <p:nvSpPr>
                <p:cNvPr id="777279" name="Rectangle 6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0" name="Rectangle 6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1" name="Rectangle 6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506" y="1438"/>
                  <a:ext cx="21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  <p:sp>
              <p:nvSpPr>
                <p:cNvPr id="77728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8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370" y="1210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grpSp>
            <p:nvGrpSpPr>
              <p:cNvPr id="777285" name="Group 69"/>
              <p:cNvGrpSpPr>
                <a:grpSpLocks/>
              </p:cNvGrpSpPr>
              <p:nvPr/>
            </p:nvGrpSpPr>
            <p:grpSpPr bwMode="auto">
              <a:xfrm>
                <a:off x="1248" y="2304"/>
                <a:ext cx="959" cy="503"/>
                <a:chOff x="4032" y="1200"/>
                <a:chExt cx="959" cy="503"/>
              </a:xfrm>
            </p:grpSpPr>
            <p:sp>
              <p:nvSpPr>
                <p:cNvPr id="777286" name="Rectangle 70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7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8" name="Rectangle 72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69" y="1210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4</a:t>
                  </a:r>
                </a:p>
              </p:txBody>
            </p:sp>
          </p:grpSp>
          <p:sp>
            <p:nvSpPr>
              <p:cNvPr id="777292" name="Line 76"/>
              <p:cNvSpPr>
                <a:spLocks noChangeShapeType="1"/>
              </p:cNvSpPr>
              <p:nvPr/>
            </p:nvSpPr>
            <p:spPr bwMode="auto">
              <a:xfrm flipH="1">
                <a:off x="768" y="2020"/>
                <a:ext cx="155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3" name="Line 77"/>
              <p:cNvSpPr>
                <a:spLocks noChangeShapeType="1"/>
              </p:cNvSpPr>
              <p:nvPr/>
            </p:nvSpPr>
            <p:spPr bwMode="auto">
              <a:xfrm>
                <a:off x="1357" y="2035"/>
                <a:ext cx="64" cy="2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7294" name="Group 78"/>
            <p:cNvGrpSpPr>
              <a:grpSpLocks/>
            </p:cNvGrpSpPr>
            <p:nvPr/>
          </p:nvGrpSpPr>
          <p:grpSpPr bwMode="auto">
            <a:xfrm>
              <a:off x="2326" y="2256"/>
              <a:ext cx="698" cy="477"/>
              <a:chOff x="4032" y="1200"/>
              <a:chExt cx="912" cy="502"/>
            </a:xfrm>
          </p:grpSpPr>
          <p:sp>
            <p:nvSpPr>
              <p:cNvPr id="777295" name="Rectangle 79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6" name="Rectangle 80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7" name="Rectangle 81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8" name="Text Box 82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99" name="Text Box 83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300" name="Text Box 84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2</a:t>
                </a:r>
              </a:p>
            </p:txBody>
          </p:sp>
        </p:grpSp>
        <p:sp>
          <p:nvSpPr>
            <p:cNvPr id="777301" name="Line 85"/>
            <p:cNvSpPr>
              <a:spLocks noChangeShapeType="1"/>
            </p:cNvSpPr>
            <p:nvPr/>
          </p:nvSpPr>
          <p:spPr bwMode="auto">
            <a:xfrm>
              <a:off x="2532" y="2010"/>
              <a:ext cx="113" cy="2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302" name="Text Box 86"/>
            <p:cNvSpPr txBox="1">
              <a:spLocks noChangeArrowheads="1"/>
            </p:cNvSpPr>
            <p:nvPr/>
          </p:nvSpPr>
          <p:spPr bwMode="auto">
            <a:xfrm>
              <a:off x="2655" y="2480"/>
              <a:ext cx="3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777303" name="Text Box 87"/>
            <p:cNvSpPr txBox="1">
              <a:spLocks noChangeArrowheads="1"/>
            </p:cNvSpPr>
            <p:nvPr/>
          </p:nvSpPr>
          <p:spPr bwMode="auto">
            <a:xfrm>
              <a:off x="2338" y="248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7304" name="Group 88"/>
          <p:cNvGrpSpPr>
            <a:grpSpLocks/>
          </p:cNvGrpSpPr>
          <p:nvPr/>
        </p:nvGrpSpPr>
        <p:grpSpPr bwMode="auto">
          <a:xfrm>
            <a:off x="5715000" y="2514600"/>
            <a:ext cx="3140075" cy="2662238"/>
            <a:chOff x="3264" y="1056"/>
            <a:chExt cx="1978" cy="1677"/>
          </a:xfrm>
        </p:grpSpPr>
        <p:grpSp>
          <p:nvGrpSpPr>
            <p:cNvPr id="777305" name="Group 89"/>
            <p:cNvGrpSpPr>
              <a:grpSpLocks/>
            </p:cNvGrpSpPr>
            <p:nvPr/>
          </p:nvGrpSpPr>
          <p:grpSpPr bwMode="auto">
            <a:xfrm>
              <a:off x="3744" y="1056"/>
              <a:ext cx="1498" cy="1677"/>
              <a:chOff x="2016" y="1056"/>
              <a:chExt cx="1498" cy="1677"/>
            </a:xfrm>
          </p:grpSpPr>
          <p:grpSp>
            <p:nvGrpSpPr>
              <p:cNvPr id="777306" name="Group 90"/>
              <p:cNvGrpSpPr>
                <a:grpSpLocks/>
              </p:cNvGrpSpPr>
              <p:nvPr/>
            </p:nvGrpSpPr>
            <p:grpSpPr bwMode="auto">
              <a:xfrm>
                <a:off x="2016" y="1056"/>
                <a:ext cx="1498" cy="1076"/>
                <a:chOff x="251" y="1674"/>
                <a:chExt cx="1956" cy="1133"/>
              </a:xfrm>
            </p:grpSpPr>
            <p:grpSp>
              <p:nvGrpSpPr>
                <p:cNvPr id="777307" name="Group 91"/>
                <p:cNvGrpSpPr>
                  <a:grpSpLocks/>
                </p:cNvGrpSpPr>
                <p:nvPr/>
              </p:nvGrpSpPr>
              <p:grpSpPr bwMode="auto">
                <a:xfrm>
                  <a:off x="683" y="1674"/>
                  <a:ext cx="912" cy="502"/>
                  <a:chOff x="4032" y="1200"/>
                  <a:chExt cx="912" cy="502"/>
                </a:xfrm>
              </p:grpSpPr>
              <p:sp>
                <p:nvSpPr>
                  <p:cNvPr id="7773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0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1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2" name="Text Box 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3" name="Text Box 9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8</a:t>
                    </a:r>
                  </a:p>
                </p:txBody>
              </p:sp>
            </p:grpSp>
            <p:grpSp>
              <p:nvGrpSpPr>
                <p:cNvPr id="777314" name="Group 98"/>
                <p:cNvGrpSpPr>
                  <a:grpSpLocks/>
                </p:cNvGrpSpPr>
                <p:nvPr/>
              </p:nvGrpSpPr>
              <p:grpSpPr bwMode="auto">
                <a:xfrm>
                  <a:off x="251" y="2304"/>
                  <a:ext cx="912" cy="503"/>
                  <a:chOff x="4032" y="1200"/>
                  <a:chExt cx="912" cy="503"/>
                </a:xfrm>
              </p:grpSpPr>
              <p:sp>
                <p:nvSpPr>
                  <p:cNvPr id="777315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6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7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8" name="Text Box 1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6" y="1438"/>
                    <a:ext cx="21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215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20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0" y="1210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6</a:t>
                    </a:r>
                  </a:p>
                </p:txBody>
              </p:sp>
            </p:grpSp>
            <p:grpSp>
              <p:nvGrpSpPr>
                <p:cNvPr id="777321" name="Group 105"/>
                <p:cNvGrpSpPr>
                  <a:grpSpLocks/>
                </p:cNvGrpSpPr>
                <p:nvPr/>
              </p:nvGrpSpPr>
              <p:grpSpPr bwMode="auto">
                <a:xfrm>
                  <a:off x="1248" y="2304"/>
                  <a:ext cx="959" cy="503"/>
                  <a:chOff x="4032" y="1200"/>
                  <a:chExt cx="959" cy="503"/>
                </a:xfrm>
              </p:grpSpPr>
              <p:sp>
                <p:nvSpPr>
                  <p:cNvPr id="77732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5" name="Text Box 1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6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7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0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77328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768" y="2020"/>
                  <a:ext cx="155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29" name="Line 113"/>
                <p:cNvSpPr>
                  <a:spLocks noChangeShapeType="1"/>
                </p:cNvSpPr>
                <p:nvPr/>
              </p:nvSpPr>
              <p:spPr bwMode="auto">
                <a:xfrm>
                  <a:off x="1357" y="2035"/>
                  <a:ext cx="64" cy="2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7330" name="Group 114"/>
              <p:cNvGrpSpPr>
                <a:grpSpLocks/>
              </p:cNvGrpSpPr>
              <p:nvPr/>
            </p:nvGrpSpPr>
            <p:grpSpPr bwMode="auto">
              <a:xfrm>
                <a:off x="2326" y="2256"/>
                <a:ext cx="698" cy="477"/>
                <a:chOff x="4032" y="1200"/>
                <a:chExt cx="912" cy="502"/>
              </a:xfrm>
            </p:grpSpPr>
            <p:sp>
              <p:nvSpPr>
                <p:cNvPr id="77733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4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5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6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7337" name="Line 121"/>
              <p:cNvSpPr>
                <a:spLocks noChangeShapeType="1"/>
              </p:cNvSpPr>
              <p:nvPr/>
            </p:nvSpPr>
            <p:spPr bwMode="auto">
              <a:xfrm>
                <a:off x="2532" y="2010"/>
                <a:ext cx="113" cy="2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338" name="Text Box 122"/>
              <p:cNvSpPr txBox="1">
                <a:spLocks noChangeArrowheads="1"/>
              </p:cNvSpPr>
              <p:nvPr/>
            </p:nvSpPr>
            <p:spPr bwMode="auto">
              <a:xfrm>
                <a:off x="2655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39" name="Text Box 123"/>
              <p:cNvSpPr txBox="1">
                <a:spLocks noChangeArrowheads="1"/>
              </p:cNvSpPr>
              <p:nvPr/>
            </p:nvSpPr>
            <p:spPr bwMode="auto">
              <a:xfrm>
                <a:off x="2338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77340" name="Group 124"/>
            <p:cNvGrpSpPr>
              <a:grpSpLocks/>
            </p:cNvGrpSpPr>
            <p:nvPr/>
          </p:nvGrpSpPr>
          <p:grpSpPr bwMode="auto">
            <a:xfrm>
              <a:off x="3264" y="2256"/>
              <a:ext cx="699" cy="477"/>
              <a:chOff x="3264" y="2256"/>
              <a:chExt cx="699" cy="477"/>
            </a:xfrm>
          </p:grpSpPr>
          <p:grpSp>
            <p:nvGrpSpPr>
              <p:cNvPr id="777341" name="Group 125"/>
              <p:cNvGrpSpPr>
                <a:grpSpLocks/>
              </p:cNvGrpSpPr>
              <p:nvPr/>
            </p:nvGrpSpPr>
            <p:grpSpPr bwMode="auto">
              <a:xfrm>
                <a:off x="3264" y="2256"/>
                <a:ext cx="698" cy="477"/>
                <a:chOff x="4032" y="1200"/>
                <a:chExt cx="912" cy="502"/>
              </a:xfrm>
            </p:grpSpPr>
            <p:sp>
              <p:nvSpPr>
                <p:cNvPr id="77734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3" name="Rectangle 12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4" name="Rectangle 12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5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6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77348" name="Text Box 132"/>
              <p:cNvSpPr txBox="1">
                <a:spLocks noChangeArrowheads="1"/>
              </p:cNvSpPr>
              <p:nvPr/>
            </p:nvSpPr>
            <p:spPr bwMode="auto">
              <a:xfrm>
                <a:off x="3593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49" name="Text Box 133"/>
              <p:cNvSpPr txBox="1">
                <a:spLocks noChangeArrowheads="1"/>
              </p:cNvSpPr>
              <p:nvPr/>
            </p:nvSpPr>
            <p:spPr bwMode="auto">
              <a:xfrm>
                <a:off x="3276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7350" name="Line 134"/>
            <p:cNvSpPr>
              <a:spLocks noChangeShapeType="1"/>
            </p:cNvSpPr>
            <p:nvPr/>
          </p:nvSpPr>
          <p:spPr bwMode="auto">
            <a:xfrm flipH="1">
              <a:off x="3792" y="1987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351" name="Text Box 135"/>
          <p:cNvSpPr txBox="1">
            <a:spLocks noChangeArrowheads="1"/>
          </p:cNvSpPr>
          <p:nvPr/>
        </p:nvSpPr>
        <p:spPr bwMode="auto">
          <a:xfrm>
            <a:off x="-381000" y="35052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2" name="Text Box 136"/>
          <p:cNvSpPr txBox="1">
            <a:spLocks noChangeArrowheads="1"/>
          </p:cNvSpPr>
          <p:nvPr/>
        </p:nvSpPr>
        <p:spPr bwMode="auto">
          <a:xfrm>
            <a:off x="2184400" y="48768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3" name="Text Box 137"/>
          <p:cNvSpPr txBox="1">
            <a:spLocks noChangeArrowheads="1"/>
          </p:cNvSpPr>
          <p:nvPr/>
        </p:nvSpPr>
        <p:spPr bwMode="auto">
          <a:xfrm>
            <a:off x="76200" y="1803400"/>
            <a:ext cx="3810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No! While every node is bigger than its children…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rgbClr val="FF3300"/>
              </a:solidFill>
            </a:endParaRPr>
          </a:p>
          <a:p>
            <a:r>
              <a:rPr lang="en-US">
                <a:solidFill>
                  <a:srgbClr val="FF3300"/>
                </a:solidFill>
              </a:rPr>
              <a:t>This is not a COMPLETE binary tree!</a:t>
            </a:r>
          </a:p>
        </p:txBody>
      </p:sp>
      <p:sp>
        <p:nvSpPr>
          <p:cNvPr id="777354" name="Text Box 138"/>
          <p:cNvSpPr txBox="1">
            <a:spLocks noChangeArrowheads="1"/>
          </p:cNvSpPr>
          <p:nvPr/>
        </p:nvSpPr>
        <p:spPr bwMode="auto">
          <a:xfrm>
            <a:off x="5600700" y="19177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68" grpId="0" autoUpdateAnimBg="0"/>
      <p:bldP spid="777351" grpId="0"/>
      <p:bldP spid="777351" grpId="1"/>
      <p:bldP spid="777352" grpId="0"/>
      <p:bldP spid="777352" grpId="1"/>
      <p:bldP spid="777353" grpId="0"/>
      <p:bldP spid="777353" grpId="1"/>
      <p:bldP spid="777354" grpId="0"/>
      <p:bldP spid="7773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D0C50-2DA8-4BF0-A1CA-5731E3E44894}" type="slidenum">
              <a:rPr lang="en-US"/>
              <a:pPr/>
              <a:t>11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824325" name="Text Box 5"/>
          <p:cNvSpPr txBox="1">
            <a:spLocks noChangeArrowheads="1"/>
          </p:cNvSpPr>
          <p:nvPr/>
        </p:nvSpPr>
        <p:spPr bwMode="auto">
          <a:xfrm>
            <a:off x="228600" y="1054100"/>
            <a:ext cx="53975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One thing you’ll notice about a maxheap is…</a:t>
            </a:r>
          </a:p>
          <a:p>
            <a:endParaRPr lang="en-US"/>
          </a:p>
          <a:p>
            <a:r>
              <a:rPr lang="en-US"/>
              <a:t>that, by definition, the biggest (highest priority) item </a:t>
            </a:r>
          </a:p>
          <a:p>
            <a:endParaRPr lang="en-US"/>
          </a:p>
          <a:p>
            <a:r>
              <a:rPr lang="en-US"/>
              <a:t>is always at the </a:t>
            </a:r>
            <a:r>
              <a:rPr lang="en-US" i="1"/>
              <a:t>root (</a:t>
            </a:r>
            <a:r>
              <a:rPr lang="en-US"/>
              <a:t>top) </a:t>
            </a:r>
            <a:br>
              <a:rPr lang="en-US"/>
            </a:br>
            <a:r>
              <a:rPr lang="en-US"/>
              <a:t>of the tree!</a:t>
            </a:r>
          </a:p>
        </p:txBody>
      </p:sp>
      <p:grpSp>
        <p:nvGrpSpPr>
          <p:cNvPr id="824326" name="Group 6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824327" name="Group 7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24328" name="Group 8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24329" name="Group 9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243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3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4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5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24336" name="Group 16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2433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24343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4344" name="Group 24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24345" name="Group 25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2434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24352" name="Rectangle 32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3" name="Line 33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54" name="Group 34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24355" name="Group 35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24356" name="Rectangle 3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7" name="Rectangle 3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8" name="Rectangle 3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24362" name="Group 42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24363" name="Rectangle 43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65" name="Group 45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24366" name="Group 46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24367" name="Rectangle 47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8" name="Rectangle 48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9" name="Rectangle 49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7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24373" name="Rectangle 53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74" name="Line 54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4375" name="Group 55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24376" name="Rectangle 56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24377" name="Rectangle 57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24378" name="Group 58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24379" name="Rectangle 59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24380" name="Rectangle 60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824381" name="Text Box 61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4382" name="Line 62"/>
          <p:cNvSpPr>
            <a:spLocks noChangeShapeType="1"/>
          </p:cNvSpPr>
          <p:nvPr/>
        </p:nvSpPr>
        <p:spPr bwMode="auto">
          <a:xfrm flipV="1">
            <a:off x="4495800" y="1397000"/>
            <a:ext cx="2209800" cy="1930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83" name="Text Box 63"/>
          <p:cNvSpPr txBox="1">
            <a:spLocks noChangeArrowheads="1"/>
          </p:cNvSpPr>
          <p:nvPr/>
        </p:nvSpPr>
        <p:spPr bwMode="auto">
          <a:xfrm>
            <a:off x="520700" y="4283075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means its </a:t>
            </a:r>
            <a:r>
              <a:rPr lang="en-US">
                <a:solidFill>
                  <a:srgbClr val="6600CC"/>
                </a:solidFill>
              </a:rPr>
              <a:t>easy </a:t>
            </a:r>
            <a:r>
              <a:rPr lang="en-US"/>
              <a:t>to always find the </a:t>
            </a:r>
            <a:br>
              <a:rPr lang="en-US"/>
            </a:br>
            <a:r>
              <a:rPr lang="en-US"/>
              <a:t>biggest (highest priority) item in just a single step!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5" grpId="0" build="p"/>
      <p:bldP spid="824382" grpId="0" animBg="1"/>
      <p:bldP spid="82438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C544-900C-4591-87CD-89469B6687FF}" type="slidenum">
              <a:rPr lang="en-US"/>
              <a:pPr/>
              <a:t>12</a:t>
            </a:fld>
            <a:endParaRPr lang="en-US"/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a Maxheap</a:t>
            </a:r>
          </a:p>
        </p:txBody>
      </p:sp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355600" y="1384300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Allright, now let’s see how to </a:t>
            </a:r>
            <a:r>
              <a:rPr lang="en-US">
                <a:solidFill>
                  <a:srgbClr val="6600CC"/>
                </a:solidFill>
              </a:rPr>
              <a:t>extract an item</a:t>
            </a:r>
            <a:r>
              <a:rPr lang="en-US"/>
              <a:t> from a heap and to </a:t>
            </a:r>
            <a:r>
              <a:rPr lang="en-US">
                <a:solidFill>
                  <a:srgbClr val="6600CC"/>
                </a:solidFill>
              </a:rPr>
              <a:t>add a new item</a:t>
            </a:r>
            <a:r>
              <a:rPr lang="en-US"/>
              <a:t> to a heap!</a:t>
            </a:r>
          </a:p>
        </p:txBody>
      </p:sp>
      <p:pic>
        <p:nvPicPr>
          <p:cNvPr id="8591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41600"/>
            <a:ext cx="3752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69EA-CD08-48FD-BCE4-FF6A7A87B25D}" type="slidenum">
              <a:rPr lang="en-US"/>
              <a:pPr/>
              <a:t>13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the Biggest Item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781316" name="Group 4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781317" name="Group 5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781318" name="Group 6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78131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4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781325" name="Group 13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7813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8133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1333" name="Group 21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781334" name="Group 22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78133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6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7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4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1341" name="Rectangle 29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2" name="Line 30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43" name="Group 31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781344" name="Group 32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781345" name="Rectangle 3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6" name="Rectangle 3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7" name="Rectangle 3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4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5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781351" name="Group 39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781352" name="Rectangle 40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54" name="Group 42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781355" name="Group 43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78135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7" name="Rectangle 4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8" name="Rectangle 4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781362" name="Rectangle 50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63" name="Line 51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1364" name="Group 52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781365" name="Rectangle 53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781366" name="Rectangle 54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781367" name="Group 55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781368" name="Rectangle 56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781369" name="Rectangle 57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781370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3498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tree is empty, 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the top item in the tree is the biggest value. Remember it for later.</a:t>
            </a:r>
          </a:p>
        </p:txBody>
      </p:sp>
      <p:sp>
        <p:nvSpPr>
          <p:cNvPr id="781371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5665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heap has only one node, then delete it and return the saved value.</a:t>
            </a:r>
          </a:p>
        </p:txBody>
      </p:sp>
      <p:sp>
        <p:nvSpPr>
          <p:cNvPr id="781372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 dirty="0"/>
              <a:t>Copy the value from the right-most node in the bottom-most row to the root node.</a:t>
            </a:r>
          </a:p>
        </p:txBody>
      </p:sp>
      <p:sp>
        <p:nvSpPr>
          <p:cNvPr id="781373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row.</a:t>
            </a:r>
          </a:p>
        </p:txBody>
      </p:sp>
      <p:grpSp>
        <p:nvGrpSpPr>
          <p:cNvPr id="781374" name="Group 62"/>
          <p:cNvGrpSpPr>
            <a:grpSpLocks/>
          </p:cNvGrpSpPr>
          <p:nvPr/>
        </p:nvGrpSpPr>
        <p:grpSpPr bwMode="auto">
          <a:xfrm>
            <a:off x="7185025" y="914400"/>
            <a:ext cx="1120775" cy="620713"/>
            <a:chOff x="4526" y="576"/>
            <a:chExt cx="706" cy="391"/>
          </a:xfrm>
        </p:grpSpPr>
        <p:sp>
          <p:nvSpPr>
            <p:cNvPr id="781375" name="Oval 63"/>
            <p:cNvSpPr>
              <a:spLocks noChangeArrowheads="1"/>
            </p:cNvSpPr>
            <p:nvPr/>
          </p:nvSpPr>
          <p:spPr bwMode="auto">
            <a:xfrm>
              <a:off x="4526" y="727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76" name="Line 64"/>
            <p:cNvSpPr>
              <a:spLocks noChangeShapeType="1"/>
            </p:cNvSpPr>
            <p:nvPr/>
          </p:nvSpPr>
          <p:spPr bwMode="auto">
            <a:xfrm flipV="1">
              <a:off x="4792" y="576"/>
              <a:ext cx="440" cy="2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77" name="Text Box 65"/>
          <p:cNvSpPr txBox="1">
            <a:spLocks noChangeArrowheads="1"/>
          </p:cNvSpPr>
          <p:nvPr/>
        </p:nvSpPr>
        <p:spPr bwMode="auto">
          <a:xfrm>
            <a:off x="8312150" y="715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781378" name="Group 66"/>
          <p:cNvGrpSpPr>
            <a:grpSpLocks/>
          </p:cNvGrpSpPr>
          <p:nvPr/>
        </p:nvGrpSpPr>
        <p:grpSpPr bwMode="auto">
          <a:xfrm>
            <a:off x="7239000" y="1527175"/>
            <a:ext cx="457200" cy="1949450"/>
            <a:chOff x="4560" y="962"/>
            <a:chExt cx="288" cy="1228"/>
          </a:xfrm>
        </p:grpSpPr>
        <p:sp>
          <p:nvSpPr>
            <p:cNvPr id="781379" name="Oval 67"/>
            <p:cNvSpPr>
              <a:spLocks noChangeArrowheads="1"/>
            </p:cNvSpPr>
            <p:nvPr/>
          </p:nvSpPr>
          <p:spPr bwMode="auto">
            <a:xfrm>
              <a:off x="4560" y="195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0" name="Line 68"/>
            <p:cNvSpPr>
              <a:spLocks noChangeShapeType="1"/>
            </p:cNvSpPr>
            <p:nvPr/>
          </p:nvSpPr>
          <p:spPr bwMode="auto">
            <a:xfrm flipH="1" flipV="1">
              <a:off x="4698" y="962"/>
              <a:ext cx="24" cy="100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81" name="Group 69"/>
          <p:cNvGrpSpPr>
            <a:grpSpLocks/>
          </p:cNvGrpSpPr>
          <p:nvPr/>
        </p:nvGrpSpPr>
        <p:grpSpPr bwMode="auto">
          <a:xfrm>
            <a:off x="7242175" y="1123950"/>
            <a:ext cx="369888" cy="457200"/>
            <a:chOff x="4562" y="708"/>
            <a:chExt cx="233" cy="288"/>
          </a:xfrm>
        </p:grpSpPr>
        <p:sp>
          <p:nvSpPr>
            <p:cNvPr id="781382" name="Rectangle 70"/>
            <p:cNvSpPr>
              <a:spLocks noChangeArrowheads="1"/>
            </p:cNvSpPr>
            <p:nvPr/>
          </p:nvSpPr>
          <p:spPr bwMode="auto">
            <a:xfrm>
              <a:off x="4608" y="734"/>
              <a:ext cx="144" cy="24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3" name="Text Box 71"/>
            <p:cNvSpPr txBox="1">
              <a:spLocks noChangeArrowheads="1"/>
            </p:cNvSpPr>
            <p:nvPr/>
          </p:nvSpPr>
          <p:spPr bwMode="auto">
            <a:xfrm>
              <a:off x="4562" y="7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</p:grpSp>
      <p:sp>
        <p:nvSpPr>
          <p:cNvPr id="781384" name="Text Box 72"/>
          <p:cNvSpPr txBox="1">
            <a:spLocks noChangeArrowheads="1"/>
          </p:cNvSpPr>
          <p:nvPr/>
        </p:nvSpPr>
        <p:spPr bwMode="auto">
          <a:xfrm>
            <a:off x="6992938" y="2668588"/>
            <a:ext cx="946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0">
                <a:solidFill>
                  <a:srgbClr val="FF3300"/>
                </a:solidFill>
                <a:latin typeface="Courier New" pitchFamily="49" charset="0"/>
              </a:rPr>
              <a:t>X</a:t>
            </a:r>
          </a:p>
        </p:txBody>
      </p:sp>
      <p:grpSp>
        <p:nvGrpSpPr>
          <p:cNvPr id="781385" name="Group 73"/>
          <p:cNvGrpSpPr>
            <a:grpSpLocks/>
          </p:cNvGrpSpPr>
          <p:nvPr/>
        </p:nvGrpSpPr>
        <p:grpSpPr bwMode="auto">
          <a:xfrm>
            <a:off x="6678613" y="2436813"/>
            <a:ext cx="1444625" cy="1525587"/>
            <a:chOff x="4207" y="1535"/>
            <a:chExt cx="910" cy="961"/>
          </a:xfrm>
        </p:grpSpPr>
        <p:grpSp>
          <p:nvGrpSpPr>
            <p:cNvPr id="781386" name="Group 74"/>
            <p:cNvGrpSpPr>
              <a:grpSpLocks/>
            </p:cNvGrpSpPr>
            <p:nvPr/>
          </p:nvGrpSpPr>
          <p:grpSpPr bwMode="auto">
            <a:xfrm>
              <a:off x="4224" y="1587"/>
              <a:ext cx="893" cy="909"/>
              <a:chOff x="4223" y="1584"/>
              <a:chExt cx="893" cy="924"/>
            </a:xfrm>
          </p:grpSpPr>
          <p:sp>
            <p:nvSpPr>
              <p:cNvPr id="781387" name="Rectangle 75"/>
              <p:cNvSpPr>
                <a:spLocks noChangeArrowheads="1"/>
              </p:cNvSpPr>
              <p:nvPr/>
            </p:nvSpPr>
            <p:spPr bwMode="auto">
              <a:xfrm>
                <a:off x="4300" y="1790"/>
                <a:ext cx="816" cy="71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8" name="Rectangle 76"/>
              <p:cNvSpPr>
                <a:spLocks noChangeArrowheads="1"/>
              </p:cNvSpPr>
              <p:nvPr/>
            </p:nvSpPr>
            <p:spPr bwMode="auto">
              <a:xfrm flipV="1">
                <a:off x="4349" y="1723"/>
                <a:ext cx="192" cy="47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9" name="Rectangle 77"/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309" cy="15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90" name="Rectangle 78"/>
            <p:cNvSpPr>
              <a:spLocks noChangeArrowheads="1"/>
            </p:cNvSpPr>
            <p:nvPr/>
          </p:nvSpPr>
          <p:spPr bwMode="auto">
            <a:xfrm>
              <a:off x="4207" y="153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81391" name="Rectangle 79"/>
          <p:cNvSpPr>
            <a:spLocks noChangeArrowheads="1"/>
          </p:cNvSpPr>
          <p:nvPr/>
        </p:nvSpPr>
        <p:spPr bwMode="auto">
          <a:xfrm>
            <a:off x="228600" y="5035550"/>
            <a:ext cx="54768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the larger of its two children until the value is greater than or equal to both of its children. </a:t>
            </a:r>
            <a:r>
              <a:rPr lang="en-US" sz="2000">
                <a:solidFill>
                  <a:srgbClr val="A50021"/>
                </a:solidFill>
              </a:rPr>
              <a:t>(“sifting DOWN”</a:t>
            </a:r>
            <a:r>
              <a:rPr lang="en-US" sz="2000"/>
              <a:t>)</a:t>
            </a:r>
          </a:p>
        </p:txBody>
      </p:sp>
      <p:grpSp>
        <p:nvGrpSpPr>
          <p:cNvPr id="781392" name="Group 80"/>
          <p:cNvGrpSpPr>
            <a:grpSpLocks/>
          </p:cNvGrpSpPr>
          <p:nvPr/>
        </p:nvGrpSpPr>
        <p:grpSpPr bwMode="auto">
          <a:xfrm>
            <a:off x="6462713" y="1143000"/>
            <a:ext cx="1184275" cy="1341438"/>
            <a:chOff x="4071" y="720"/>
            <a:chExt cx="746" cy="845"/>
          </a:xfrm>
        </p:grpSpPr>
        <p:sp>
          <p:nvSpPr>
            <p:cNvPr id="781393" name="Oval 81"/>
            <p:cNvSpPr>
              <a:spLocks noChangeArrowheads="1"/>
            </p:cNvSpPr>
            <p:nvPr/>
          </p:nvSpPr>
          <p:spPr bwMode="auto">
            <a:xfrm>
              <a:off x="4529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4" name="Oval 82"/>
            <p:cNvSpPr>
              <a:spLocks noChangeArrowheads="1"/>
            </p:cNvSpPr>
            <p:nvPr/>
          </p:nvSpPr>
          <p:spPr bwMode="auto">
            <a:xfrm>
              <a:off x="4071" y="132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95" name="Group 83"/>
          <p:cNvGrpSpPr>
            <a:grpSpLocks/>
          </p:cNvGrpSpPr>
          <p:nvPr/>
        </p:nvGrpSpPr>
        <p:grpSpPr bwMode="auto">
          <a:xfrm>
            <a:off x="7185025" y="1143000"/>
            <a:ext cx="1154113" cy="1338263"/>
            <a:chOff x="4526" y="720"/>
            <a:chExt cx="727" cy="843"/>
          </a:xfrm>
        </p:grpSpPr>
        <p:sp>
          <p:nvSpPr>
            <p:cNvPr id="781396" name="Oval 84"/>
            <p:cNvSpPr>
              <a:spLocks noChangeArrowheads="1"/>
            </p:cNvSpPr>
            <p:nvPr/>
          </p:nvSpPr>
          <p:spPr bwMode="auto">
            <a:xfrm>
              <a:off x="4526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7" name="Oval 85"/>
            <p:cNvSpPr>
              <a:spLocks noChangeArrowheads="1"/>
            </p:cNvSpPr>
            <p:nvPr/>
          </p:nvSpPr>
          <p:spPr bwMode="auto">
            <a:xfrm>
              <a:off x="4965" y="1323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81398" name="AutoShape 86"/>
          <p:cNvCxnSpPr>
            <a:cxnSpLocks noChangeShapeType="1"/>
          </p:cNvCxnSpPr>
          <p:nvPr/>
        </p:nvCxnSpPr>
        <p:spPr bwMode="auto">
          <a:xfrm rot="10800000" flipV="1">
            <a:off x="6719888" y="1327150"/>
            <a:ext cx="565150" cy="71120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1399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grpSp>
        <p:nvGrpSpPr>
          <p:cNvPr id="781400" name="Group 88"/>
          <p:cNvGrpSpPr>
            <a:grpSpLocks/>
          </p:cNvGrpSpPr>
          <p:nvPr/>
        </p:nvGrpSpPr>
        <p:grpSpPr bwMode="auto">
          <a:xfrm>
            <a:off x="6553200" y="1198563"/>
            <a:ext cx="1068388" cy="1228725"/>
            <a:chOff x="4137" y="901"/>
            <a:chExt cx="673" cy="774"/>
          </a:xfrm>
        </p:grpSpPr>
        <p:sp>
          <p:nvSpPr>
            <p:cNvPr id="781401" name="Rectangle 89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  <p:sp>
          <p:nvSpPr>
            <p:cNvPr id="781402" name="Rectangle 90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781403" name="Group 91"/>
          <p:cNvGrpSpPr>
            <a:grpSpLocks/>
          </p:cNvGrpSpPr>
          <p:nvPr/>
        </p:nvGrpSpPr>
        <p:grpSpPr bwMode="auto">
          <a:xfrm>
            <a:off x="5972175" y="2101850"/>
            <a:ext cx="1003300" cy="1366838"/>
            <a:chOff x="3762" y="1324"/>
            <a:chExt cx="632" cy="861"/>
          </a:xfrm>
        </p:grpSpPr>
        <p:sp>
          <p:nvSpPr>
            <p:cNvPr id="781404" name="Oval 92"/>
            <p:cNvSpPr>
              <a:spLocks noChangeArrowheads="1"/>
            </p:cNvSpPr>
            <p:nvPr/>
          </p:nvSpPr>
          <p:spPr bwMode="auto">
            <a:xfrm>
              <a:off x="4106" y="1324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405" name="Oval 93"/>
            <p:cNvSpPr>
              <a:spLocks noChangeArrowheads="1"/>
            </p:cNvSpPr>
            <p:nvPr/>
          </p:nvSpPr>
          <p:spPr bwMode="auto">
            <a:xfrm>
              <a:off x="3762" y="194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406" name="Text Box 94"/>
          <p:cNvSpPr txBox="1">
            <a:spLocks noChangeArrowheads="1"/>
          </p:cNvSpPr>
          <p:nvPr/>
        </p:nvSpPr>
        <p:spPr bwMode="auto">
          <a:xfrm>
            <a:off x="5521325" y="4078288"/>
            <a:ext cx="35385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When we’re done, the largest value is on the top again, and the heap is consistent.</a:t>
            </a:r>
          </a:p>
        </p:txBody>
      </p:sp>
      <p:sp>
        <p:nvSpPr>
          <p:cNvPr id="781407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sp>
        <p:nvSpPr>
          <p:cNvPr id="781408" name="Line 96"/>
          <p:cNvSpPr>
            <a:spLocks noChangeShapeType="1"/>
          </p:cNvSpPr>
          <p:nvPr/>
        </p:nvSpPr>
        <p:spPr bwMode="auto">
          <a:xfrm>
            <a:off x="8610600" y="1066800"/>
            <a:ext cx="533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1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8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70" grpId="0" build="p" autoUpdateAnimBg="0"/>
      <p:bldP spid="781371" grpId="0" build="p" autoUpdateAnimBg="0"/>
      <p:bldP spid="781372" grpId="0" autoUpdateAnimBg="0"/>
      <p:bldP spid="781373" grpId="0" autoUpdateAnimBg="0"/>
      <p:bldP spid="781377" grpId="0" autoUpdateAnimBg="0"/>
      <p:bldP spid="781384" grpId="0" autoUpdateAnimBg="0"/>
      <p:bldP spid="781391" grpId="0" autoUpdateAnimBg="0"/>
      <p:bldP spid="781406" grpId="0" autoUpdateAnimBg="0"/>
      <p:bldP spid="781407" grpId="0" autoUpdateAnimBg="0"/>
      <p:bldP spid="78140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5A07-1C7A-4464-8A87-B9F77D3EB966}" type="slidenum">
              <a:rPr lang="en-US"/>
              <a:pPr/>
              <a:t>14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Challenge!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0" name="Text Box 12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7" name="Text Box 19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388" name="Text Box 20"/>
          <p:cNvSpPr txBox="1">
            <a:spLocks noChangeArrowheads="1"/>
          </p:cNvSpPr>
          <p:nvPr/>
        </p:nvSpPr>
        <p:spPr bwMode="auto">
          <a:xfrm>
            <a:off x="1917700" y="2184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26389" name="Line 21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4" name="Rectangle 2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7" name="Text Box 29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2" name="Rectangle 34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3" name="Rectangle 35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4" name="Rectangle 36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Text Box 37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07" name="Text Box 39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6409" name="Rectangle 41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0" name="Line 42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3" name="Rectangle 45"/>
          <p:cNvSpPr>
            <a:spLocks noChangeArrowheads="1"/>
          </p:cNvSpPr>
          <p:nvPr/>
        </p:nvSpPr>
        <p:spPr bwMode="auto">
          <a:xfrm>
            <a:off x="2241550" y="3138488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4" name="Rectangle 46"/>
          <p:cNvSpPr>
            <a:spLocks noChangeArrowheads="1"/>
          </p:cNvSpPr>
          <p:nvPr/>
        </p:nvSpPr>
        <p:spPr bwMode="auto">
          <a:xfrm>
            <a:off x="2300288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5" name="Rectangle 47"/>
          <p:cNvSpPr>
            <a:spLocks noChangeArrowheads="1"/>
          </p:cNvSpPr>
          <p:nvPr/>
        </p:nvSpPr>
        <p:spPr bwMode="auto">
          <a:xfrm>
            <a:off x="2825750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6" name="Text Box 48"/>
          <p:cNvSpPr txBox="1">
            <a:spLocks noChangeArrowheads="1"/>
          </p:cNvSpPr>
          <p:nvPr/>
        </p:nvSpPr>
        <p:spPr bwMode="auto">
          <a:xfrm>
            <a:off x="2819400" y="350043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7" name="Text Box 49"/>
          <p:cNvSpPr txBox="1">
            <a:spLocks noChangeArrowheads="1"/>
          </p:cNvSpPr>
          <p:nvPr/>
        </p:nvSpPr>
        <p:spPr bwMode="auto">
          <a:xfrm>
            <a:off x="2260600" y="347980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8" name="Text Box 50"/>
          <p:cNvSpPr txBox="1">
            <a:spLocks noChangeArrowheads="1"/>
          </p:cNvSpPr>
          <p:nvPr/>
        </p:nvSpPr>
        <p:spPr bwMode="auto">
          <a:xfrm>
            <a:off x="2651125" y="31559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0" name="Line 52"/>
          <p:cNvSpPr>
            <a:spLocks noChangeShapeType="1"/>
          </p:cNvSpPr>
          <p:nvPr/>
        </p:nvSpPr>
        <p:spPr bwMode="auto">
          <a:xfrm>
            <a:off x="2370138" y="2700338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2" name="Rectangle 54"/>
          <p:cNvSpPr>
            <a:spLocks noChangeArrowheads="1"/>
          </p:cNvSpPr>
          <p:nvPr/>
        </p:nvSpPr>
        <p:spPr bwMode="auto">
          <a:xfrm>
            <a:off x="2659063" y="3236913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2</a:t>
            </a:r>
          </a:p>
        </p:txBody>
      </p:sp>
      <p:sp>
        <p:nvSpPr>
          <p:cNvPr id="826423" name="Rectangle 55"/>
          <p:cNvSpPr>
            <a:spLocks noChangeArrowheads="1"/>
          </p:cNvSpPr>
          <p:nvPr/>
        </p:nvSpPr>
        <p:spPr bwMode="auto">
          <a:xfrm>
            <a:off x="1920875" y="22050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5" name="Rectangle 57"/>
          <p:cNvSpPr>
            <a:spLocks noChangeArrowheads="1"/>
          </p:cNvSpPr>
          <p:nvPr/>
        </p:nvSpPr>
        <p:spPr bwMode="auto">
          <a:xfrm>
            <a:off x="1920875" y="2228850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6427" name="Rectangle 59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8" name="Rectangle 60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9" name="Rectangle 61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0" name="Text Box 62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1" name="Text Box 63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2" name="Text Box 64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6433" name="Rectangle 65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4" name="Rectangle 66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5" name="Rectangle 67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6" name="Text Box 68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7" name="Text Box 69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8" name="Text Box 70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39" name="Rectangle 71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6440" name="Line 72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41" name="Line 73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6452" name="Group 84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6442" name="Line 74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3" name="Rectangle 75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4" name="Rectangle 76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5" name="Rectangle 77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6" name="Text Box 78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7" name="Text Box 79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8" name="Text Box 80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6449" name="Rectangle 81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6450" name="Text Box 82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extracting the largest item!</a:t>
            </a:r>
          </a:p>
        </p:txBody>
      </p:sp>
      <p:sp>
        <p:nvSpPr>
          <p:cNvPr id="826451" name="Rectangle 83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26453" name="Text Box 85"/>
          <p:cNvSpPr txBox="1">
            <a:spLocks noChangeArrowheads="1"/>
          </p:cNvSpPr>
          <p:nvPr/>
        </p:nvSpPr>
        <p:spPr bwMode="auto">
          <a:xfrm>
            <a:off x="10271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54" name="Oval 86"/>
          <p:cNvSpPr>
            <a:spLocks noChangeArrowheads="1"/>
          </p:cNvSpPr>
          <p:nvPr/>
        </p:nvSpPr>
        <p:spPr bwMode="auto">
          <a:xfrm>
            <a:off x="3452813" y="11430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5" name="Oval 87"/>
          <p:cNvSpPr>
            <a:spLocks noChangeArrowheads="1"/>
          </p:cNvSpPr>
          <p:nvPr/>
        </p:nvSpPr>
        <p:spPr bwMode="auto">
          <a:xfrm>
            <a:off x="1776413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6" name="Oval 88"/>
          <p:cNvSpPr>
            <a:spLocks noChangeArrowheads="1"/>
          </p:cNvSpPr>
          <p:nvPr/>
        </p:nvSpPr>
        <p:spPr bwMode="auto">
          <a:xfrm>
            <a:off x="5040313" y="21082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7" name="Text Box 89"/>
          <p:cNvSpPr txBox="1">
            <a:spLocks noChangeArrowheads="1"/>
          </p:cNvSpPr>
          <p:nvPr/>
        </p:nvSpPr>
        <p:spPr bwMode="auto">
          <a:xfrm>
            <a:off x="4800600" y="4267200"/>
            <a:ext cx="3816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Extract the largest value from the root node!</a:t>
            </a:r>
          </a:p>
        </p:txBody>
      </p:sp>
      <p:sp>
        <p:nvSpPr>
          <p:cNvPr id="826458" name="Text Box 90"/>
          <p:cNvSpPr txBox="1">
            <a:spLocks noChangeArrowheads="1"/>
          </p:cNvSpPr>
          <p:nvPr/>
        </p:nvSpPr>
        <p:spPr bwMode="auto">
          <a:xfrm>
            <a:off x="4800600" y="4114800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the value from the </a:t>
            </a:r>
            <a:r>
              <a:rPr lang="en-US">
                <a:solidFill>
                  <a:srgbClr val="FF3300"/>
                </a:solidFill>
              </a:rPr>
              <a:t>bottom-most</a:t>
            </a:r>
            <a:r>
              <a:rPr lang="en-US"/>
              <a:t>, </a:t>
            </a:r>
            <a:r>
              <a:rPr lang="en-US">
                <a:solidFill>
                  <a:srgbClr val="FF3300"/>
                </a:solidFill>
              </a:rPr>
              <a:t>right-most</a:t>
            </a:r>
            <a:r>
              <a:rPr lang="en-US"/>
              <a:t> node to the root node</a:t>
            </a:r>
          </a:p>
        </p:txBody>
      </p:sp>
      <p:sp>
        <p:nvSpPr>
          <p:cNvPr id="826459" name="Text Box 91"/>
          <p:cNvSpPr txBox="1">
            <a:spLocks noChangeArrowheads="1"/>
          </p:cNvSpPr>
          <p:nvPr/>
        </p:nvSpPr>
        <p:spPr bwMode="auto">
          <a:xfrm>
            <a:off x="4800600" y="4359275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Delete the bottom-most, right-most node you just copied from.</a:t>
            </a:r>
          </a:p>
        </p:txBody>
      </p:sp>
      <p:sp>
        <p:nvSpPr>
          <p:cNvPr id="826460" name="Text Box 92"/>
          <p:cNvSpPr txBox="1">
            <a:spLocks noChangeArrowheads="1"/>
          </p:cNvSpPr>
          <p:nvPr/>
        </p:nvSpPr>
        <p:spPr bwMode="auto">
          <a:xfrm>
            <a:off x="4267200" y="3962400"/>
            <a:ext cx="4705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new value in the root node to the root’s two children and swap with the larger of the two (if required)</a:t>
            </a:r>
          </a:p>
        </p:txBody>
      </p:sp>
      <p:cxnSp>
        <p:nvCxnSpPr>
          <p:cNvPr id="826461" name="AutoShape 93"/>
          <p:cNvCxnSpPr>
            <a:cxnSpLocks noChangeShapeType="1"/>
            <a:stCxn id="826454" idx="6"/>
            <a:endCxn id="826456" idx="0"/>
          </p:cNvCxnSpPr>
          <p:nvPr/>
        </p:nvCxnSpPr>
        <p:spPr bwMode="auto">
          <a:xfrm>
            <a:off x="4083050" y="1409700"/>
            <a:ext cx="1262063" cy="6778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381" name="Text Box 13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6462" name="Line 94"/>
          <p:cNvSpPr>
            <a:spLocks noChangeShapeType="1"/>
          </p:cNvSpPr>
          <p:nvPr/>
        </p:nvSpPr>
        <p:spPr bwMode="auto">
          <a:xfrm flipH="1">
            <a:off x="2489200" y="4546600"/>
            <a:ext cx="18796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3" name="Text Box 95"/>
          <p:cNvSpPr txBox="1">
            <a:spLocks noChangeArrowheads="1"/>
          </p:cNvSpPr>
          <p:nvPr/>
        </p:nvSpPr>
        <p:spPr bwMode="auto">
          <a:xfrm>
            <a:off x="4470400" y="40513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value again to the two children and swap with the larger of the two</a:t>
            </a:r>
          </a:p>
          <a:p>
            <a:r>
              <a:rPr lang="en-US"/>
              <a:t>(if required)</a:t>
            </a:r>
          </a:p>
        </p:txBody>
      </p:sp>
      <p:sp>
        <p:nvSpPr>
          <p:cNvPr id="826464" name="Oval 96"/>
          <p:cNvSpPr>
            <a:spLocks noChangeArrowheads="1"/>
          </p:cNvSpPr>
          <p:nvPr/>
        </p:nvSpPr>
        <p:spPr bwMode="auto">
          <a:xfrm>
            <a:off x="5029200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5" name="Oval 97"/>
          <p:cNvSpPr>
            <a:spLocks noChangeArrowheads="1"/>
          </p:cNvSpPr>
          <p:nvPr/>
        </p:nvSpPr>
        <p:spPr bwMode="auto">
          <a:xfrm>
            <a:off x="4445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6" name="Oval 98"/>
          <p:cNvSpPr>
            <a:spLocks noChangeArrowheads="1"/>
          </p:cNvSpPr>
          <p:nvPr/>
        </p:nvSpPr>
        <p:spPr bwMode="auto">
          <a:xfrm>
            <a:off x="57277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6468" name="AutoShape 100"/>
          <p:cNvCxnSpPr>
            <a:cxnSpLocks noChangeShapeType="1"/>
            <a:stCxn id="826464" idx="2"/>
            <a:endCxn id="826465" idx="0"/>
          </p:cNvCxnSpPr>
          <p:nvPr/>
        </p:nvCxnSpPr>
        <p:spPr bwMode="auto">
          <a:xfrm rot="10800000" flipV="1">
            <a:off x="4749800" y="2349500"/>
            <a:ext cx="258763" cy="7159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469" name="Text Box 101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  <a:p>
            <a:endParaRPr lang="en-US"/>
          </a:p>
          <a:p>
            <a:r>
              <a:rPr lang="en-US"/>
              <a:t>The tree is now a valid maxheap again!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4.81481E-6 L 0.41944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26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3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625 L 0.3026 -0.428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26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67362E-19 L -0.175 -0.13333 " pathEditMode="relative" ptsTypes="AA">
                                      <p:cBhvr>
                                        <p:cTn id="84" dur="2000" fill="hold"/>
                                        <p:tgtEl>
                                          <p:spTgt spid="826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61 -0.42894 L 0.47761 -0.288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666 -0.13704 " pathEditMode="relative" ptsTypes="AA">
                                      <p:cBhvr>
                                        <p:cTn id="124" dur="2000" fill="hold"/>
                                        <p:tgtEl>
                                          <p:spTgt spid="826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6 -0.2882 L 0.41649 -0.147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97" grpId="0"/>
      <p:bldP spid="826432" grpId="0"/>
      <p:bldP spid="826451" grpId="0" build="allAtOnce"/>
      <p:bldP spid="826451" grpId="1" build="allAtOnce"/>
      <p:bldP spid="826451" grpId="2" build="allAtOnce"/>
      <p:bldP spid="826453" grpId="0"/>
      <p:bldP spid="826454" grpId="0" animBg="1"/>
      <p:bldP spid="826454" grpId="1" animBg="1"/>
      <p:bldP spid="826455" grpId="0" animBg="1"/>
      <p:bldP spid="826455" grpId="1" animBg="1"/>
      <p:bldP spid="826456" grpId="0" animBg="1"/>
      <p:bldP spid="826456" grpId="1" animBg="1"/>
      <p:bldP spid="826457" grpId="0"/>
      <p:bldP spid="826457" grpId="1"/>
      <p:bldP spid="826458" grpId="0"/>
      <p:bldP spid="826458" grpId="1"/>
      <p:bldP spid="826459" grpId="0"/>
      <p:bldP spid="826459" grpId="1"/>
      <p:bldP spid="826460" grpId="0"/>
      <p:bldP spid="826460" grpId="1"/>
      <p:bldP spid="826381" grpId="0"/>
      <p:bldP spid="826462" grpId="0" animBg="1"/>
      <p:bldP spid="826462" grpId="1" animBg="1"/>
      <p:bldP spid="826463" grpId="0"/>
      <p:bldP spid="826463" grpId="1"/>
      <p:bldP spid="826464" grpId="0" animBg="1"/>
      <p:bldP spid="826464" grpId="1" animBg="1"/>
      <p:bldP spid="826465" grpId="0" animBg="1"/>
      <p:bldP spid="826465" grpId="1" animBg="1"/>
      <p:bldP spid="826466" grpId="0" animBg="1"/>
      <p:bldP spid="826466" grpId="1" animBg="1"/>
      <p:bldP spid="826469" grpId="0"/>
      <p:bldP spid="82646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CD13-62B4-4F69-8CD7-84E3D1B90623}" type="slidenum">
              <a:rPr lang="en-US"/>
              <a:pPr/>
              <a:t>15</a:t>
            </a:fld>
            <a:endParaRPr lang="en-US"/>
          </a:p>
        </p:txBody>
      </p:sp>
      <p:sp>
        <p:nvSpPr>
          <p:cNvPr id="779266" name="Rectangle 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Adding a Node to a Maxheap</a:t>
            </a:r>
          </a:p>
        </p:txBody>
      </p:sp>
      <p:sp>
        <p:nvSpPr>
          <p:cNvPr id="77926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3498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tree is empty, create a new root node &amp; return.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Otherwise, insert the new node in the bottom-most, left-most position of the tree (so it’s still a complete tree).</a:t>
            </a:r>
          </a:p>
        </p:txBody>
      </p:sp>
      <p:sp>
        <p:nvSpPr>
          <p:cNvPr id="779268" name="Text Box 4"/>
          <p:cNvSpPr txBox="1">
            <a:spLocks noChangeArrowheads="1"/>
          </p:cNvSpPr>
          <p:nvPr/>
        </p:nvSpPr>
        <p:spPr bwMode="auto">
          <a:xfrm>
            <a:off x="314325" y="3603625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with its parent’s value.</a:t>
            </a:r>
          </a:p>
          <a:p>
            <a:pPr>
              <a:buFontTx/>
              <a:buAutoNum type="arabicPeriod" startAt="3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779269" name="Group 5"/>
          <p:cNvGrpSpPr>
            <a:grpSpLocks/>
          </p:cNvGrpSpPr>
          <p:nvPr/>
        </p:nvGrpSpPr>
        <p:grpSpPr bwMode="auto">
          <a:xfrm>
            <a:off x="6154738" y="1370013"/>
            <a:ext cx="2552700" cy="1708150"/>
            <a:chOff x="3922" y="2620"/>
            <a:chExt cx="1608" cy="1076"/>
          </a:xfrm>
        </p:grpSpPr>
        <p:grpSp>
          <p:nvGrpSpPr>
            <p:cNvPr id="779270" name="Group 6"/>
            <p:cNvGrpSpPr>
              <a:grpSpLocks/>
            </p:cNvGrpSpPr>
            <p:nvPr/>
          </p:nvGrpSpPr>
          <p:grpSpPr bwMode="auto">
            <a:xfrm>
              <a:off x="3922" y="2620"/>
              <a:ext cx="1125" cy="1076"/>
              <a:chOff x="3826" y="891"/>
              <a:chExt cx="1125" cy="1076"/>
            </a:xfrm>
          </p:grpSpPr>
          <p:grpSp>
            <p:nvGrpSpPr>
              <p:cNvPr id="779271" name="Group 7"/>
              <p:cNvGrpSpPr>
                <a:grpSpLocks/>
              </p:cNvGrpSpPr>
              <p:nvPr/>
            </p:nvGrpSpPr>
            <p:grpSpPr bwMode="auto">
              <a:xfrm>
                <a:off x="4253" y="891"/>
                <a:ext cx="698" cy="477"/>
                <a:chOff x="4032" y="1200"/>
                <a:chExt cx="912" cy="502"/>
              </a:xfrm>
            </p:grpSpPr>
            <p:sp>
              <p:nvSpPr>
                <p:cNvPr id="779272" name="Rectangle 8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3" name="Rectangle 9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4" name="Rectangle 10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779278" name="Group 14"/>
              <p:cNvGrpSpPr>
                <a:grpSpLocks/>
              </p:cNvGrpSpPr>
              <p:nvPr/>
            </p:nvGrpSpPr>
            <p:grpSpPr bwMode="auto">
              <a:xfrm>
                <a:off x="3826" y="1489"/>
                <a:ext cx="734" cy="478"/>
                <a:chOff x="4032" y="1200"/>
                <a:chExt cx="959" cy="503"/>
              </a:xfrm>
            </p:grpSpPr>
            <p:sp>
              <p:nvSpPr>
                <p:cNvPr id="77927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0" name="Rectangle 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1" name="Rectangle 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2</a:t>
                  </a:r>
                </a:p>
              </p:txBody>
            </p:sp>
          </p:grpSp>
          <p:sp>
            <p:nvSpPr>
              <p:cNvPr id="779285" name="Line 21"/>
              <p:cNvSpPr>
                <a:spLocks noChangeShapeType="1"/>
              </p:cNvSpPr>
              <p:nvPr/>
            </p:nvSpPr>
            <p:spPr bwMode="auto">
              <a:xfrm flipH="1">
                <a:off x="4208" y="1220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9286" name="Group 22"/>
            <p:cNvGrpSpPr>
              <a:grpSpLocks/>
            </p:cNvGrpSpPr>
            <p:nvPr/>
          </p:nvGrpSpPr>
          <p:grpSpPr bwMode="auto">
            <a:xfrm>
              <a:off x="4741" y="2902"/>
              <a:ext cx="789" cy="790"/>
              <a:chOff x="4645" y="1176"/>
              <a:chExt cx="789" cy="783"/>
            </a:xfrm>
          </p:grpSpPr>
          <p:grpSp>
            <p:nvGrpSpPr>
              <p:cNvPr id="779287" name="Group 23"/>
              <p:cNvGrpSpPr>
                <a:grpSpLocks/>
              </p:cNvGrpSpPr>
              <p:nvPr/>
            </p:nvGrpSpPr>
            <p:grpSpPr bwMode="auto">
              <a:xfrm>
                <a:off x="4699" y="1483"/>
                <a:ext cx="735" cy="476"/>
                <a:chOff x="4032" y="1200"/>
                <a:chExt cx="960" cy="501"/>
              </a:xfrm>
            </p:grpSpPr>
            <p:sp>
              <p:nvSpPr>
                <p:cNvPr id="779288" name="Rectangle 2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9" name="Rectangle 2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0" name="Rectangle 2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9294" name="Rectangle 30"/>
              <p:cNvSpPr>
                <a:spLocks noChangeArrowheads="1"/>
              </p:cNvSpPr>
              <p:nvPr/>
            </p:nvSpPr>
            <p:spPr bwMode="auto">
              <a:xfrm>
                <a:off x="4645" y="1176"/>
                <a:ext cx="247" cy="12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5" name="Line 31"/>
              <p:cNvSpPr>
                <a:spLocks noChangeShapeType="1"/>
              </p:cNvSpPr>
              <p:nvPr/>
            </p:nvSpPr>
            <p:spPr bwMode="auto">
              <a:xfrm>
                <a:off x="4845" y="1254"/>
                <a:ext cx="214" cy="2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5661025" y="2768600"/>
            <a:ext cx="1165225" cy="1287463"/>
            <a:chOff x="3605" y="3501"/>
            <a:chExt cx="734" cy="811"/>
          </a:xfrm>
        </p:grpSpPr>
        <p:grpSp>
          <p:nvGrpSpPr>
            <p:cNvPr id="779297" name="Group 33"/>
            <p:cNvGrpSpPr>
              <a:grpSpLocks/>
            </p:cNvGrpSpPr>
            <p:nvPr/>
          </p:nvGrpSpPr>
          <p:grpSpPr bwMode="auto">
            <a:xfrm>
              <a:off x="3605" y="3834"/>
              <a:ext cx="734" cy="478"/>
              <a:chOff x="4032" y="1200"/>
              <a:chExt cx="959" cy="503"/>
            </a:xfrm>
          </p:grpSpPr>
          <p:sp>
            <p:nvSpPr>
              <p:cNvPr id="779298" name="Rectangle 3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9" name="Rectangle 3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0" name="Rectangle 3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1" name="Text Box 3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2" name="Text Box 3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3" name="Text Box 39"/>
              <p:cNvSpPr txBox="1">
                <a:spLocks noChangeArrowheads="1"/>
              </p:cNvSpPr>
              <p:nvPr/>
            </p:nvSpPr>
            <p:spPr bwMode="auto">
              <a:xfrm>
                <a:off x="4369" y="1211"/>
                <a:ext cx="26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779304" name="Group 40"/>
            <p:cNvGrpSpPr>
              <a:grpSpLocks/>
            </p:cNvGrpSpPr>
            <p:nvPr/>
          </p:nvGrpSpPr>
          <p:grpSpPr bwMode="auto">
            <a:xfrm>
              <a:off x="3966" y="3501"/>
              <a:ext cx="277" cy="333"/>
              <a:chOff x="3966" y="3501"/>
              <a:chExt cx="277" cy="333"/>
            </a:xfrm>
          </p:grpSpPr>
          <p:sp>
            <p:nvSpPr>
              <p:cNvPr id="779305" name="Rectangle 41"/>
              <p:cNvSpPr>
                <a:spLocks noChangeArrowheads="1"/>
              </p:cNvSpPr>
              <p:nvPr/>
            </p:nvSpPr>
            <p:spPr bwMode="auto">
              <a:xfrm>
                <a:off x="3966" y="3501"/>
                <a:ext cx="277" cy="12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6" name="Line 42"/>
              <p:cNvSpPr>
                <a:spLocks noChangeShapeType="1"/>
              </p:cNvSpPr>
              <p:nvPr/>
            </p:nvSpPr>
            <p:spPr bwMode="auto">
              <a:xfrm flipH="1">
                <a:off x="3987" y="3565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307" name="Group 43"/>
          <p:cNvGrpSpPr>
            <a:grpSpLocks/>
          </p:cNvGrpSpPr>
          <p:nvPr/>
        </p:nvGrpSpPr>
        <p:grpSpPr bwMode="auto">
          <a:xfrm>
            <a:off x="6802438" y="2763838"/>
            <a:ext cx="1252537" cy="1287462"/>
            <a:chOff x="4285" y="1741"/>
            <a:chExt cx="789" cy="811"/>
          </a:xfrm>
        </p:grpSpPr>
        <p:grpSp>
          <p:nvGrpSpPr>
            <p:cNvPr id="779308" name="Group 44"/>
            <p:cNvGrpSpPr>
              <a:grpSpLocks/>
            </p:cNvGrpSpPr>
            <p:nvPr/>
          </p:nvGrpSpPr>
          <p:grpSpPr bwMode="auto">
            <a:xfrm>
              <a:off x="4339" y="2072"/>
              <a:ext cx="735" cy="480"/>
              <a:chOff x="4032" y="1200"/>
              <a:chExt cx="960" cy="501"/>
            </a:xfrm>
          </p:grpSpPr>
          <p:sp>
            <p:nvSpPr>
              <p:cNvPr id="779309" name="Rectangle 45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0" name="Rectangle 46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1" name="Rectangle 47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2" name="Text Box 48"/>
              <p:cNvSpPr txBox="1">
                <a:spLocks noChangeArrowheads="1"/>
              </p:cNvSpPr>
              <p:nvPr/>
            </p:nvSpPr>
            <p:spPr bwMode="auto">
              <a:xfrm>
                <a:off x="4508" y="1438"/>
                <a:ext cx="48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3" name="Text Box 49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4" name="Text Box 50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sp>
          <p:nvSpPr>
            <p:cNvPr id="779315" name="Rectangle 51"/>
            <p:cNvSpPr>
              <a:spLocks noChangeArrowheads="1"/>
            </p:cNvSpPr>
            <p:nvPr/>
          </p:nvSpPr>
          <p:spPr bwMode="auto">
            <a:xfrm>
              <a:off x="4285" y="1741"/>
              <a:ext cx="247" cy="12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6" name="Line 52"/>
            <p:cNvSpPr>
              <a:spLocks noChangeShapeType="1"/>
            </p:cNvSpPr>
            <p:nvPr/>
          </p:nvSpPr>
          <p:spPr bwMode="auto">
            <a:xfrm>
              <a:off x="4420" y="1796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314325" y="4467225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14325" y="5694363"/>
            <a:ext cx="5273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/>
              <a:t>Repeat steps 3-4 until the new value rises to its proper place.</a:t>
            </a:r>
          </a:p>
        </p:txBody>
      </p:sp>
      <p:grpSp>
        <p:nvGrpSpPr>
          <p:cNvPr id="779319" name="Group 55"/>
          <p:cNvGrpSpPr>
            <a:grpSpLocks/>
          </p:cNvGrpSpPr>
          <p:nvPr/>
        </p:nvGrpSpPr>
        <p:grpSpPr bwMode="auto">
          <a:xfrm>
            <a:off x="6513513" y="2343150"/>
            <a:ext cx="1182687" cy="1368425"/>
            <a:chOff x="4103" y="1476"/>
            <a:chExt cx="745" cy="862"/>
          </a:xfrm>
        </p:grpSpPr>
        <p:sp>
          <p:nvSpPr>
            <p:cNvPr id="779320" name="Oval 56"/>
            <p:cNvSpPr>
              <a:spLocks noChangeArrowheads="1"/>
            </p:cNvSpPr>
            <p:nvPr/>
          </p:nvSpPr>
          <p:spPr bwMode="auto">
            <a:xfrm>
              <a:off x="4560" y="2098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1" name="Oval 57"/>
            <p:cNvSpPr>
              <a:spLocks noChangeArrowheads="1"/>
            </p:cNvSpPr>
            <p:nvPr/>
          </p:nvSpPr>
          <p:spPr bwMode="auto">
            <a:xfrm>
              <a:off x="4103" y="147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2" name="AutoShape 58"/>
          <p:cNvCxnSpPr>
            <a:cxnSpLocks noChangeShapeType="1"/>
          </p:cNvCxnSpPr>
          <p:nvPr/>
        </p:nvCxnSpPr>
        <p:spPr bwMode="auto">
          <a:xfrm rot="5400000" flipH="1">
            <a:off x="6816725" y="2628900"/>
            <a:ext cx="746125" cy="542925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23" name="Group 59"/>
          <p:cNvGrpSpPr>
            <a:grpSpLocks/>
          </p:cNvGrpSpPr>
          <p:nvPr/>
        </p:nvGrpSpPr>
        <p:grpSpPr bwMode="auto">
          <a:xfrm>
            <a:off x="6567488" y="2355850"/>
            <a:ext cx="1119187" cy="1311275"/>
            <a:chOff x="4137" y="1484"/>
            <a:chExt cx="705" cy="826"/>
          </a:xfrm>
        </p:grpSpPr>
        <p:sp>
          <p:nvSpPr>
            <p:cNvPr id="779324" name="Rectangle 60"/>
            <p:cNvSpPr>
              <a:spLocks noChangeArrowheads="1"/>
            </p:cNvSpPr>
            <p:nvPr/>
          </p:nvSpPr>
          <p:spPr bwMode="auto">
            <a:xfrm>
              <a:off x="4602" y="2134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779325" name="Rectangle 61"/>
            <p:cNvSpPr>
              <a:spLocks noChangeArrowheads="1"/>
            </p:cNvSpPr>
            <p:nvPr/>
          </p:nvSpPr>
          <p:spPr bwMode="auto">
            <a:xfrm>
              <a:off x="4137" y="1484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grpSp>
        <p:nvGrpSpPr>
          <p:cNvPr id="779326" name="Group 62"/>
          <p:cNvGrpSpPr>
            <a:grpSpLocks/>
          </p:cNvGrpSpPr>
          <p:nvPr/>
        </p:nvGrpSpPr>
        <p:grpSpPr bwMode="auto">
          <a:xfrm>
            <a:off x="6489700" y="1374775"/>
            <a:ext cx="1179513" cy="1333500"/>
            <a:chOff x="4088" y="866"/>
            <a:chExt cx="743" cy="840"/>
          </a:xfrm>
        </p:grpSpPr>
        <p:sp>
          <p:nvSpPr>
            <p:cNvPr id="779327" name="Oval 63"/>
            <p:cNvSpPr>
              <a:spLocks noChangeArrowheads="1"/>
            </p:cNvSpPr>
            <p:nvPr/>
          </p:nvSpPr>
          <p:spPr bwMode="auto">
            <a:xfrm>
              <a:off x="4088" y="14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8" name="Oval 64"/>
            <p:cNvSpPr>
              <a:spLocks noChangeArrowheads="1"/>
            </p:cNvSpPr>
            <p:nvPr/>
          </p:nvSpPr>
          <p:spPr bwMode="auto">
            <a:xfrm>
              <a:off x="4543" y="8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9" name="AutoShape 65"/>
          <p:cNvCxnSpPr>
            <a:cxnSpLocks noChangeShapeType="1"/>
          </p:cNvCxnSpPr>
          <p:nvPr/>
        </p:nvCxnSpPr>
        <p:spPr bwMode="auto">
          <a:xfrm rot="16200000">
            <a:off x="6631782" y="1642269"/>
            <a:ext cx="735012" cy="55245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30" name="Group 66"/>
          <p:cNvGrpSpPr>
            <a:grpSpLocks/>
          </p:cNvGrpSpPr>
          <p:nvPr/>
        </p:nvGrpSpPr>
        <p:grpSpPr bwMode="auto">
          <a:xfrm>
            <a:off x="6567488" y="1430338"/>
            <a:ext cx="1068387" cy="1228725"/>
            <a:chOff x="4137" y="901"/>
            <a:chExt cx="673" cy="774"/>
          </a:xfrm>
        </p:grpSpPr>
        <p:sp>
          <p:nvSpPr>
            <p:cNvPr id="779331" name="Rectangle 67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7</a:t>
              </a:r>
            </a:p>
          </p:txBody>
        </p:sp>
        <p:sp>
          <p:nvSpPr>
            <p:cNvPr id="779332" name="Rectangle 68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sp>
        <p:nvSpPr>
          <p:cNvPr id="779333" name="Text Box 69"/>
          <p:cNvSpPr txBox="1">
            <a:spLocks noChangeArrowheads="1"/>
          </p:cNvSpPr>
          <p:nvPr/>
        </p:nvSpPr>
        <p:spPr bwMode="auto">
          <a:xfrm>
            <a:off x="5556250" y="5195888"/>
            <a:ext cx="353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This process is called “reheapification.”</a:t>
            </a:r>
          </a:p>
        </p:txBody>
      </p:sp>
      <p:sp>
        <p:nvSpPr>
          <p:cNvPr id="779334" name="Text Box 70"/>
          <p:cNvSpPr txBox="1">
            <a:spLocks noChangeArrowheads="1"/>
          </p:cNvSpPr>
          <p:nvPr/>
        </p:nvSpPr>
        <p:spPr bwMode="auto">
          <a:xfrm>
            <a:off x="2295525" y="609600"/>
            <a:ext cx="502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(Let’s see how to add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 autoUpdateAnimBg="0"/>
      <p:bldP spid="779268" grpId="0" build="p" autoUpdateAnimBg="0"/>
      <p:bldP spid="779317" grpId="0" autoUpdateAnimBg="0"/>
      <p:bldP spid="779318" grpId="0" autoUpdateAnimBg="0"/>
      <p:bldP spid="77933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61780-E94F-4B57-959D-B7817DE7AF51}" type="slidenum">
              <a:rPr lang="en-US"/>
              <a:pPr/>
              <a:t>16</a:t>
            </a:fld>
            <a:endParaRPr lang="en-US"/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9" name="Text Box 23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511" name="Oval 95"/>
          <p:cNvSpPr>
            <a:spLocks noChangeArrowheads="1"/>
          </p:cNvSpPr>
          <p:nvPr/>
        </p:nvSpPr>
        <p:spPr bwMode="auto">
          <a:xfrm>
            <a:off x="1270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14" name="Oval 98"/>
          <p:cNvSpPr>
            <a:spLocks noChangeArrowheads="1"/>
          </p:cNvSpPr>
          <p:nvPr/>
        </p:nvSpPr>
        <p:spPr bwMode="auto">
          <a:xfrm>
            <a:off x="12700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8" name="Group 82"/>
          <p:cNvGrpSpPr>
            <a:grpSpLocks/>
          </p:cNvGrpSpPr>
          <p:nvPr/>
        </p:nvGrpSpPr>
        <p:grpSpPr bwMode="auto">
          <a:xfrm>
            <a:off x="1784350" y="3733800"/>
            <a:ext cx="1166813" cy="1196975"/>
            <a:chOff x="1412" y="1701"/>
            <a:chExt cx="735" cy="754"/>
          </a:xfrm>
        </p:grpSpPr>
        <p:sp>
          <p:nvSpPr>
            <p:cNvPr id="828499" name="Rectangle 83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0" name="Rectangle 84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1" name="Rectangle 85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2" name="Text Box 86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3" name="Text Box 87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4" name="Text Box 88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505" name="Line 89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6" name="Rectangle 90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Challenge!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2" name="Text Box 6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3" name="Text Box 7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7" name="Text Box 11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29" name="Line 13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3" name="Text Box 17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5" name="Line 19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2" name="Line 26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7" name="Group 81"/>
          <p:cNvGrpSpPr>
            <a:grpSpLocks/>
          </p:cNvGrpSpPr>
          <p:nvPr/>
        </p:nvGrpSpPr>
        <p:grpSpPr bwMode="auto">
          <a:xfrm>
            <a:off x="2241550" y="2700338"/>
            <a:ext cx="1166813" cy="1196975"/>
            <a:chOff x="1412" y="1701"/>
            <a:chExt cx="735" cy="754"/>
          </a:xfrm>
        </p:grpSpPr>
        <p:sp>
          <p:nvSpPr>
            <p:cNvPr id="828443" name="Rectangle 27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4" name="Rectangle 28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5" name="Rectangle 29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6" name="Text Box 30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7" name="Text Box 31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8" name="Text Box 32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49" name="Line 33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50" name="Rectangle 34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52" name="Rectangle 36"/>
          <p:cNvSpPr>
            <a:spLocks noChangeArrowheads="1"/>
          </p:cNvSpPr>
          <p:nvPr/>
        </p:nvSpPr>
        <p:spPr bwMode="auto">
          <a:xfrm>
            <a:off x="1968500" y="2159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8453" name="Rectangle 37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4" name="Rectangle 38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5" name="Rectangle 39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6" name="Text Box 40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8" name="Text Box 42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8459" name="Rectangle 43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0" name="Rectangle 44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1" name="Rectangle 45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2" name="Text Box 46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3" name="Text Box 47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4" name="Text Box 48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465" name="Rectangle 49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8466" name="Line 50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7" name="Line 51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68" name="Group 52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8469" name="Line 53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0" name="Rectangle 54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1" name="Rectangle 55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2" name="Rectangle 56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3" name="Text Box 57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4" name="Text Box 58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5" name="Text Box 59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76" name="Rectangle 60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77" name="Text Box 61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inserting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28478" name="Rectangle 62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8488" name="Text Box 72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8496" name="Text Box 80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Create a new node in the left-most, bottom-most position possible (to ensure our tree stays </a:t>
            </a:r>
            <a:r>
              <a:rPr lang="en-US" i="1">
                <a:solidFill>
                  <a:srgbClr val="6600CC"/>
                </a:solidFill>
              </a:rPr>
              <a:t>complete</a:t>
            </a:r>
            <a:r>
              <a:rPr lang="en-US"/>
              <a:t>)</a:t>
            </a:r>
          </a:p>
        </p:txBody>
      </p:sp>
      <p:sp>
        <p:nvSpPr>
          <p:cNvPr id="828507" name="Text Box 91"/>
          <p:cNvSpPr txBox="1">
            <a:spLocks noChangeArrowheads="1"/>
          </p:cNvSpPr>
          <p:nvPr/>
        </p:nvSpPr>
        <p:spPr bwMode="auto">
          <a:xfrm>
            <a:off x="4356100" y="4292600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our new value,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, into that new node.</a:t>
            </a:r>
          </a:p>
        </p:txBody>
      </p:sp>
      <p:sp>
        <p:nvSpPr>
          <p:cNvPr id="828508" name="Rectangle 92"/>
          <p:cNvSpPr>
            <a:spLocks noChangeArrowheads="1"/>
          </p:cNvSpPr>
          <p:nvPr/>
        </p:nvSpPr>
        <p:spPr bwMode="auto">
          <a:xfrm>
            <a:off x="3549650" y="6286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509" name="Text Box 93"/>
          <p:cNvSpPr txBox="1">
            <a:spLocks noChangeArrowheads="1"/>
          </p:cNvSpPr>
          <p:nvPr/>
        </p:nvSpPr>
        <p:spPr bwMode="auto">
          <a:xfrm>
            <a:off x="3848100" y="4511675"/>
            <a:ext cx="4997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Repeat</a:t>
            </a:r>
            <a:r>
              <a:rPr lang="en-US"/>
              <a:t>: Compare our new value with the parent node’s value and swap if our new value is bigger.</a:t>
            </a:r>
          </a:p>
        </p:txBody>
      </p:sp>
      <p:sp>
        <p:nvSpPr>
          <p:cNvPr id="828510" name="Oval 94"/>
          <p:cNvSpPr>
            <a:spLocks noChangeArrowheads="1"/>
          </p:cNvSpPr>
          <p:nvPr/>
        </p:nvSpPr>
        <p:spPr bwMode="auto">
          <a:xfrm>
            <a:off x="2057400" y="4114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2" name="AutoShape 96"/>
          <p:cNvCxnSpPr>
            <a:cxnSpLocks noChangeShapeType="1"/>
            <a:stCxn id="828510" idx="0"/>
            <a:endCxn id="828511" idx="6"/>
          </p:cNvCxnSpPr>
          <p:nvPr/>
        </p:nvCxnSpPr>
        <p:spPr bwMode="auto">
          <a:xfrm rot="5400000" flipH="1">
            <a:off x="1760537" y="3492501"/>
            <a:ext cx="741363" cy="461962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5" name="Oval 99"/>
          <p:cNvSpPr>
            <a:spLocks noChangeArrowheads="1"/>
          </p:cNvSpPr>
          <p:nvPr/>
        </p:nvSpPr>
        <p:spPr bwMode="auto">
          <a:xfrm>
            <a:off x="1790700" y="2070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6" name="AutoShape 100"/>
          <p:cNvCxnSpPr>
            <a:cxnSpLocks noChangeShapeType="1"/>
            <a:stCxn id="828514" idx="0"/>
            <a:endCxn id="828515" idx="2"/>
          </p:cNvCxnSpPr>
          <p:nvPr/>
        </p:nvCxnSpPr>
        <p:spPr bwMode="auto">
          <a:xfrm rot="16200000">
            <a:off x="1320800" y="2590800"/>
            <a:ext cx="703263" cy="1952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7" name="Text Box 101"/>
          <p:cNvSpPr txBox="1">
            <a:spLocks noChangeArrowheads="1"/>
          </p:cNvSpPr>
          <p:nvPr/>
        </p:nvSpPr>
        <p:spPr bwMode="auto">
          <a:xfrm>
            <a:off x="3886200" y="4572000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</p:txBody>
      </p:sp>
      <p:sp>
        <p:nvSpPr>
          <p:cNvPr id="828518" name="Line 102"/>
          <p:cNvSpPr>
            <a:spLocks noChangeShapeType="1"/>
          </p:cNvSpPr>
          <p:nvPr/>
        </p:nvSpPr>
        <p:spPr bwMode="auto">
          <a:xfrm flipH="1">
            <a:off x="2971800" y="4495800"/>
            <a:ext cx="16002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0" name="Text Box 24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8519" name="Oval 103"/>
          <p:cNvSpPr>
            <a:spLocks noChangeArrowheads="1"/>
          </p:cNvSpPr>
          <p:nvPr/>
        </p:nvSpPr>
        <p:spPr bwMode="auto">
          <a:xfrm>
            <a:off x="1778000" y="2044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20" name="Oval 104"/>
          <p:cNvSpPr>
            <a:spLocks noChangeArrowheads="1"/>
          </p:cNvSpPr>
          <p:nvPr/>
        </p:nvSpPr>
        <p:spPr bwMode="auto">
          <a:xfrm>
            <a:off x="3429000" y="1155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2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555 -0.3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08333 0.1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2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55 -0.30741 L -0.23333 -0.45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33 -0.45556 L -0.17639 -0.603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740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0559 0.1490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28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39" grpId="0"/>
      <p:bldP spid="828511" grpId="0" animBg="1"/>
      <p:bldP spid="828511" grpId="1" animBg="1"/>
      <p:bldP spid="828514" grpId="0" animBg="1"/>
      <p:bldP spid="828514" grpId="1" animBg="1"/>
      <p:bldP spid="828452" grpId="0"/>
      <p:bldP spid="828496" grpId="0"/>
      <p:bldP spid="828496" grpId="1"/>
      <p:bldP spid="828507" grpId="0"/>
      <p:bldP spid="828507" grpId="1"/>
      <p:bldP spid="828508" grpId="0"/>
      <p:bldP spid="828508" grpId="1"/>
      <p:bldP spid="828508" grpId="2"/>
      <p:bldP spid="828509" grpId="0"/>
      <p:bldP spid="828509" grpId="1"/>
      <p:bldP spid="828510" grpId="0" animBg="1"/>
      <p:bldP spid="828510" grpId="1" animBg="1"/>
      <p:bldP spid="828515" grpId="0" animBg="1"/>
      <p:bldP spid="828515" grpId="1" animBg="1"/>
      <p:bldP spid="828517" grpId="0"/>
      <p:bldP spid="828518" grpId="0" animBg="1"/>
      <p:bldP spid="828518" grpId="1" animBg="1"/>
      <p:bldP spid="828440" grpId="0"/>
      <p:bldP spid="828519" grpId="0" animBg="1"/>
      <p:bldP spid="828519" grpId="1" animBg="1"/>
      <p:bldP spid="828520" grpId="0" animBg="1"/>
      <p:bldP spid="8285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36C9-A2B9-4EBC-9FE8-B2FD8FDD19CC}" type="slidenum">
              <a:rPr lang="en-US"/>
              <a:pPr/>
              <a:t>17</a:t>
            </a:fld>
            <a:endParaRPr lang="en-US"/>
          </a:p>
        </p:txBody>
      </p:sp>
      <p:pic>
        <p:nvPicPr>
          <p:cNvPr id="8550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444" r="12291" b="12889"/>
          <a:stretch>
            <a:fillRect/>
          </a:stretch>
        </p:blipFill>
        <p:spPr bwMode="auto">
          <a:xfrm>
            <a:off x="0" y="1320800"/>
            <a:ext cx="9101138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5045" name="Text Box 5"/>
          <p:cNvSpPr txBox="1">
            <a:spLocks noChangeArrowheads="1"/>
          </p:cNvSpPr>
          <p:nvPr/>
        </p:nvSpPr>
        <p:spPr bwMode="auto">
          <a:xfrm>
            <a:off x="685800" y="404813"/>
            <a:ext cx="71961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And now, time for your favorite game!!!!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7FFD-E72E-49AB-9FF3-2980B0BD7CBA}" type="slidenum">
              <a:rPr lang="en-US"/>
              <a:pPr/>
              <a:t>18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783363" name="Text Box 3"/>
          <p:cNvSpPr txBox="1">
            <a:spLocks noChangeArrowheads="1"/>
          </p:cNvSpPr>
          <p:nvPr/>
        </p:nvSpPr>
        <p:spPr bwMode="auto">
          <a:xfrm>
            <a:off x="523875" y="9350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</a:t>
            </a:r>
          </a:p>
          <a:p>
            <a:r>
              <a:rPr lang="en-US"/>
              <a:t>What data structure can we use to implement a heap?</a:t>
            </a:r>
          </a:p>
        </p:txBody>
      </p:sp>
      <p:sp>
        <p:nvSpPr>
          <p:cNvPr id="783496" name="Text Box 136"/>
          <p:cNvSpPr txBox="1">
            <a:spLocks noChangeArrowheads="1"/>
          </p:cNvSpPr>
          <p:nvPr/>
        </p:nvSpPr>
        <p:spPr bwMode="auto">
          <a:xfrm>
            <a:off x="0" y="1854200"/>
            <a:ext cx="4422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How about a classical </a:t>
            </a:r>
            <a:r>
              <a:rPr lang="en-US">
                <a:solidFill>
                  <a:schemeClr val="accent2"/>
                </a:solidFill>
              </a:rPr>
              <a:t>binary tree node</a:t>
            </a:r>
            <a:r>
              <a:rPr lang="en-US">
                <a:solidFill>
                  <a:schemeClr val="tx1"/>
                </a:solidFill>
              </a:rPr>
              <a:t> with links?</a:t>
            </a:r>
          </a:p>
        </p:txBody>
      </p:sp>
      <p:sp>
        <p:nvSpPr>
          <p:cNvPr id="783497" name="Text Box 137"/>
          <p:cNvSpPr txBox="1">
            <a:spLocks noChangeArrowheads="1"/>
          </p:cNvSpPr>
          <p:nvPr/>
        </p:nvSpPr>
        <p:spPr bwMode="auto">
          <a:xfrm>
            <a:off x="631825" y="2747963"/>
            <a:ext cx="2628900" cy="1657350"/>
          </a:xfrm>
          <a:prstGeom prst="rect">
            <a:avLst/>
          </a:prstGeom>
          <a:solidFill>
            <a:srgbClr val="FFEFFF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struct node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int value;</a:t>
            </a:r>
          </a:p>
          <a:p>
            <a:pPr algn="l"/>
            <a:r>
              <a:rPr lang="en-US" sz="2000"/>
              <a:t>   node *left, *right;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783498" name="Text Box 138"/>
          <p:cNvSpPr txBox="1">
            <a:spLocks noChangeArrowheads="1"/>
          </p:cNvSpPr>
          <p:nvPr/>
        </p:nvSpPr>
        <p:spPr bwMode="auto">
          <a:xfrm>
            <a:off x="4165600" y="1844675"/>
            <a:ext cx="4727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Hmmm… But this has some </a:t>
            </a:r>
            <a:r>
              <a:rPr lang="en-US">
                <a:solidFill>
                  <a:schemeClr val="accent2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.  What are they?</a:t>
            </a:r>
          </a:p>
        </p:txBody>
      </p:sp>
      <p:sp>
        <p:nvSpPr>
          <p:cNvPr id="783499" name="Text Box 139"/>
          <p:cNvSpPr txBox="1">
            <a:spLocks noChangeArrowheads="1"/>
          </p:cNvSpPr>
          <p:nvPr/>
        </p:nvSpPr>
        <p:spPr bwMode="auto">
          <a:xfrm>
            <a:off x="533400" y="4619625"/>
            <a:ext cx="82708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right-most</a:t>
            </a:r>
            <a:r>
              <a:rPr lang="en-US" sz="2000">
                <a:latin typeface="Comic Sans MS" pitchFamily="66" charset="0"/>
              </a:rPr>
              <a:t>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extraction</a:t>
            </a:r>
            <a:r>
              <a:rPr lang="en-US" sz="2000">
                <a:latin typeface="Comic Sans MS" pitchFamily="66" charset="0"/>
              </a:rPr>
              <a:t>.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left-most</a:t>
            </a:r>
            <a:r>
              <a:rPr lang="en-US" sz="2000">
                <a:latin typeface="Comic Sans MS" pitchFamily="66" charset="0"/>
              </a:rPr>
              <a:t> open spot to insert a new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insertion</a:t>
            </a:r>
            <a:r>
              <a:rPr lang="en-US" sz="2000">
                <a:latin typeface="Comic Sans MS" pitchFamily="66" charset="0"/>
              </a:rPr>
              <a:t>!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a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node’s parent</a:t>
            </a:r>
            <a:r>
              <a:rPr lang="en-US" sz="2000">
                <a:latin typeface="Comic Sans MS" pitchFamily="66" charset="0"/>
              </a:rPr>
              <a:t> to do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reheapification</a:t>
            </a:r>
            <a:r>
              <a:rPr lang="en-US" sz="2000">
                <a:latin typeface="Comic Sans MS" pitchFamily="66" charset="0"/>
              </a:rPr>
              <a:t> swaps.</a:t>
            </a:r>
          </a:p>
        </p:txBody>
      </p:sp>
      <p:pic>
        <p:nvPicPr>
          <p:cNvPr id="783582" name="Picture 2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3583" name="Oval 223"/>
          <p:cNvSpPr>
            <a:spLocks noChangeArrowheads="1"/>
          </p:cNvSpPr>
          <p:nvPr/>
        </p:nvSpPr>
        <p:spPr bwMode="auto">
          <a:xfrm>
            <a:off x="5664200" y="3721100"/>
            <a:ext cx="1066800" cy="10668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4" name="Line 224"/>
          <p:cNvSpPr>
            <a:spLocks noChangeShapeType="1"/>
          </p:cNvSpPr>
          <p:nvPr/>
        </p:nvSpPr>
        <p:spPr bwMode="auto">
          <a:xfrm flipH="1" flipV="1">
            <a:off x="7010400" y="4267200"/>
            <a:ext cx="762000" cy="228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5" name="Line 225"/>
          <p:cNvSpPr>
            <a:spLocks noChangeShapeType="1"/>
          </p:cNvSpPr>
          <p:nvPr/>
        </p:nvSpPr>
        <p:spPr bwMode="auto">
          <a:xfrm flipH="1" flipV="1">
            <a:off x="5765800" y="3530600"/>
            <a:ext cx="469900" cy="609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6" name="Line 226"/>
          <p:cNvSpPr>
            <a:spLocks noChangeShapeType="1"/>
          </p:cNvSpPr>
          <p:nvPr/>
        </p:nvSpPr>
        <p:spPr bwMode="auto">
          <a:xfrm flipV="1">
            <a:off x="5778500" y="2933700"/>
            <a:ext cx="292100" cy="5461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496" grpId="0"/>
      <p:bldP spid="783497" grpId="0" animBg="1"/>
      <p:bldP spid="783498" grpId="0"/>
      <p:bldP spid="783499" grpId="0" uiExpand="1" build="p"/>
      <p:bldP spid="783583" grpId="0" animBg="1"/>
      <p:bldP spid="783583" grpId="1" animBg="1"/>
      <p:bldP spid="783584" grpId="0" animBg="1"/>
      <p:bldP spid="783584" grpId="1" animBg="1"/>
      <p:bldP spid="783585" grpId="0" animBg="1"/>
      <p:bldP spid="783585" grpId="1" animBg="1"/>
      <p:bldP spid="783586" grpId="0" animBg="1"/>
      <p:bldP spid="78358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CBBE-BA84-488A-AAB1-E086E4716368}" type="slidenum">
              <a:rPr lang="en-US"/>
              <a:pPr/>
              <a:t>19</a:t>
            </a:fld>
            <a:endParaRPr lang="en-US"/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2517" name="Text Box 5"/>
          <p:cNvSpPr txBox="1">
            <a:spLocks noChangeArrowheads="1"/>
          </p:cNvSpPr>
          <p:nvPr/>
        </p:nvSpPr>
        <p:spPr bwMode="auto">
          <a:xfrm>
            <a:off x="523875" y="935038"/>
            <a:ext cx="4213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Perhaps there’s some better data structure we could use…</a:t>
            </a:r>
          </a:p>
        </p:txBody>
      </p:sp>
      <p:sp>
        <p:nvSpPr>
          <p:cNvPr id="832573" name="Text Box 61"/>
          <p:cNvSpPr txBox="1">
            <a:spLocks noChangeArrowheads="1"/>
          </p:cNvSpPr>
          <p:nvPr/>
        </p:nvSpPr>
        <p:spPr bwMode="auto">
          <a:xfrm>
            <a:off x="4648200" y="1066800"/>
            <a:ext cx="4213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Hmmmm. What about an array?</a:t>
            </a:r>
          </a:p>
        </p:txBody>
      </p:sp>
      <p:sp>
        <p:nvSpPr>
          <p:cNvPr id="832574" name="Rectangle 62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5" name="Rectangle 63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6" name="Rectangle 64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0" name="Rectangle 78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1" name="Rectangle 79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2" name="Rectangle 80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3" name="Text Box 81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4" name="Text Box 82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5" name="Rectangle 83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6" name="Rectangle 84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7" name="Rectangle 85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9" name="Line 87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0" name="Rectangle 88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1" name="Rectangle 89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2" name="Rectangle 90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3" name="Text Box 91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32604" name="Rectangle 92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5" name="Line 93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6" name="Rectangle 94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7" name="Line 95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9" name="Rectangle 97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0" name="Rectangle 98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1" name="Rectangle 99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2" name="Text Box 100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3" name="Text Box 101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5" name="Line 103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6" name="Rectangle 104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17" name="Rectangle 105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sp>
        <p:nvSpPr>
          <p:cNvPr id="832618" name="Rectangle 106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9" name="Rectangle 107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0" name="Rectangle 108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1" name="Text Box 109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2" name="Text Box 110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3" name="Text Box 111"/>
          <p:cNvSpPr txBox="1">
            <a:spLocks noChangeArrowheads="1"/>
          </p:cNvSpPr>
          <p:nvPr/>
        </p:nvSpPr>
        <p:spPr bwMode="auto">
          <a:xfrm>
            <a:off x="2925763" y="46593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2624" name="Rectangle 112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5" name="Rectangle 113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6" name="Rectangle 114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7" name="Text Box 115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8" name="Text Box 116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0" name="Rectangle 118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4</a:t>
            </a:r>
          </a:p>
        </p:txBody>
      </p:sp>
      <p:sp>
        <p:nvSpPr>
          <p:cNvPr id="832631" name="Line 119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2" name="Line 120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4" name="Line 122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5" name="Rectangle 123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6" name="Rectangle 124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7" name="Rectangle 125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8" name="Text Box 126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9" name="Text Box 127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41" name="Rectangle 129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42" name="Rectangle 13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2643" name="Text Box 131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32649" name="Text Box 137"/>
          <p:cNvSpPr txBox="1">
            <a:spLocks noChangeArrowheads="1"/>
          </p:cNvSpPr>
          <p:nvPr/>
        </p:nvSpPr>
        <p:spPr bwMode="auto">
          <a:xfrm>
            <a:off x="844550" y="46751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2654" name="Text Box 142"/>
          <p:cNvSpPr txBox="1">
            <a:spLocks noChangeArrowheads="1"/>
          </p:cNvSpPr>
          <p:nvPr/>
        </p:nvSpPr>
        <p:spPr bwMode="auto">
          <a:xfrm>
            <a:off x="4724400" y="2057400"/>
            <a:ext cx="42132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Well, we know that each level of our tree has 2x the number of nodes of the previous level</a:t>
            </a:r>
            <a:r>
              <a:rPr lang="en-US">
                <a:solidFill>
                  <a:srgbClr val="6600CC"/>
                </a:solidFill>
              </a:rPr>
              <a:t>*</a:t>
            </a:r>
            <a:r>
              <a:rPr lang="en-US"/>
              <a:t>.</a:t>
            </a:r>
          </a:p>
        </p:txBody>
      </p:sp>
      <p:sp>
        <p:nvSpPr>
          <p:cNvPr id="832655" name="Text Box 143"/>
          <p:cNvSpPr txBox="1">
            <a:spLocks noChangeArrowheads="1"/>
          </p:cNvSpPr>
          <p:nvPr/>
        </p:nvSpPr>
        <p:spPr bwMode="auto">
          <a:xfrm>
            <a:off x="5092700" y="42989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/>
              <a:t>??? </a:t>
            </a:r>
          </a:p>
        </p:txBody>
      </p:sp>
      <p:sp>
        <p:nvSpPr>
          <p:cNvPr id="832656" name="Text Box 144"/>
          <p:cNvSpPr txBox="1">
            <a:spLocks noChangeArrowheads="1"/>
          </p:cNvSpPr>
          <p:nvPr/>
        </p:nvSpPr>
        <p:spPr bwMode="auto">
          <a:xfrm>
            <a:off x="4851400" y="6426200"/>
            <a:ext cx="421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* Except for the last level…</a:t>
            </a:r>
          </a:p>
        </p:txBody>
      </p:sp>
      <p:sp>
        <p:nvSpPr>
          <p:cNvPr id="832658" name="Line 146"/>
          <p:cNvSpPr>
            <a:spLocks noChangeShapeType="1"/>
          </p:cNvSpPr>
          <p:nvPr/>
        </p:nvSpPr>
        <p:spPr bwMode="auto">
          <a:xfrm flipH="1" flipV="1">
            <a:off x="1244600" y="5753100"/>
            <a:ext cx="4089400" cy="8001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59" name="Text Box 147"/>
          <p:cNvSpPr txBox="1">
            <a:spLocks noChangeArrowheads="1"/>
          </p:cNvSpPr>
          <p:nvPr/>
        </p:nvSpPr>
        <p:spPr bwMode="auto">
          <a:xfrm>
            <a:off x="8636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32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3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32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46945 -0.5018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2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  <p:bldP spid="832573" grpId="0"/>
      <p:bldP spid="832573" grpId="1"/>
      <p:bldP spid="832654" grpId="0"/>
      <p:bldP spid="832654" grpId="1"/>
      <p:bldP spid="832655" grpId="0"/>
      <p:bldP spid="832655" grpId="1"/>
      <p:bldP spid="832656" grpId="0"/>
      <p:bldP spid="832656" grpId="1"/>
      <p:bldP spid="832658" grpId="0" animBg="1"/>
      <p:bldP spid="83265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50A7-6A35-498B-8CDD-1E1D61966FD5}" type="slidenum">
              <a:rPr lang="en-US"/>
              <a:pPr/>
              <a:t>2</a:t>
            </a:fld>
            <a:endParaRPr lang="en-US"/>
          </a:p>
        </p:txBody>
      </p:sp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915400" cy="1143000"/>
          </a:xfrm>
        </p:spPr>
        <p:txBody>
          <a:bodyPr/>
          <a:lstStyle/>
          <a:p>
            <a:r>
              <a:rPr lang="en-US" sz="2600"/>
              <a:t>The unordered_map: A hash-based version of a map</a:t>
            </a:r>
          </a:p>
        </p:txBody>
      </p:sp>
      <p:sp>
        <p:nvSpPr>
          <p:cNvPr id="816132" name="Rectangle 4"/>
          <p:cNvSpPr>
            <a:spLocks noChangeArrowheads="1"/>
          </p:cNvSpPr>
          <p:nvPr/>
        </p:nvSpPr>
        <p:spPr bwMode="auto">
          <a:xfrm>
            <a:off x="228600" y="863600"/>
            <a:ext cx="9753600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noProof="1">
                <a:solidFill>
                  <a:srgbClr val="6600CC"/>
                </a:solidFill>
              </a:rPr>
              <a:t>#include &lt;</a:t>
            </a:r>
            <a:r>
              <a:rPr lang="en-US" sz="1800">
                <a:solidFill>
                  <a:srgbClr val="6600CC"/>
                </a:solidFill>
              </a:rPr>
              <a:t>unordered_map</a:t>
            </a:r>
            <a:r>
              <a:rPr lang="en-US" sz="1800" noProof="1">
                <a:solidFill>
                  <a:srgbClr val="6600CC"/>
                </a:solidFill>
              </a:rPr>
              <a:t>&gt;</a:t>
            </a:r>
          </a:p>
          <a:p>
            <a:pPr algn="l"/>
            <a:r>
              <a:rPr lang="en-US" sz="1800" noProof="1"/>
              <a:t>#include &lt;iostream&gt;</a:t>
            </a:r>
          </a:p>
          <a:p>
            <a:pPr algn="l"/>
            <a:r>
              <a:rPr lang="en-US" sz="1800" noProof="1"/>
              <a:t>#include &lt;string&gt;</a:t>
            </a:r>
          </a:p>
          <a:p>
            <a:pPr algn="l"/>
            <a:endParaRPr lang="en-US" sz="400" noProof="1"/>
          </a:p>
          <a:p>
            <a:pPr algn="l"/>
            <a:r>
              <a:rPr lang="en-US" sz="1800" noProof="1">
                <a:solidFill>
                  <a:srgbClr val="6600CC"/>
                </a:solidFill>
              </a:rPr>
              <a:t>using namespace std</a:t>
            </a:r>
            <a:r>
              <a:rPr lang="en-US" sz="1800">
                <a:solidFill>
                  <a:srgbClr val="6600CC"/>
                </a:solidFill>
              </a:rPr>
              <a:t>::tr1</a:t>
            </a:r>
            <a:r>
              <a:rPr lang="en-US" sz="1800" noProof="1">
                <a:solidFill>
                  <a:srgbClr val="6600CC"/>
                </a:solidFill>
              </a:rPr>
              <a:t>;	// required for a </a:t>
            </a:r>
            <a:r>
              <a:rPr lang="en-US" sz="1800">
                <a:solidFill>
                  <a:srgbClr val="6600CC"/>
                </a:solidFill>
              </a:rPr>
              <a:t>hash-based map</a:t>
            </a:r>
            <a:endParaRPr lang="en-US" sz="1800" noProof="1">
              <a:solidFill>
                <a:srgbClr val="6600CC"/>
              </a:solidFill>
            </a:endParaRPr>
          </a:p>
          <a:p>
            <a:pPr algn="l"/>
            <a:r>
              <a:rPr lang="en-US" sz="1800" noProof="1"/>
              <a:t>using namespace std;	</a:t>
            </a:r>
            <a:endParaRPr lang="en-US" sz="1800"/>
          </a:p>
          <a:p>
            <a:pPr algn="l"/>
            <a:endParaRPr lang="en-US" sz="800" noProof="1"/>
          </a:p>
          <a:p>
            <a:pPr algn="l"/>
            <a:r>
              <a:rPr lang="en-US" sz="1800" noProof="1"/>
              <a:t>int main( )</a:t>
            </a:r>
          </a:p>
          <a:p>
            <a:pPr algn="l"/>
            <a:r>
              <a:rPr lang="en-US" sz="1800" noProof="1"/>
              <a:t>{</a:t>
            </a:r>
          </a:p>
          <a:p>
            <a:pPr algn="l"/>
            <a:r>
              <a:rPr lang="en-US" sz="1800"/>
              <a:t>   </a:t>
            </a:r>
            <a:r>
              <a:rPr lang="en-US" sz="1800">
                <a:solidFill>
                  <a:schemeClr val="accent2"/>
                </a:solidFill>
              </a:rPr>
              <a:t>unordered</a:t>
            </a:r>
            <a:r>
              <a:rPr lang="en-US" sz="1800" noProof="1">
                <a:solidFill>
                  <a:schemeClr val="accent2"/>
                </a:solidFill>
              </a:rPr>
              <a:t>_map &lt;string,int&gt; hm;</a:t>
            </a:r>
            <a:r>
              <a:rPr lang="en-US" sz="1800">
                <a:solidFill>
                  <a:schemeClr val="accent2"/>
                </a:solidFill>
              </a:rPr>
              <a:t>		  // define a new U_M</a:t>
            </a:r>
            <a:endParaRPr lang="en-US" sz="1800" noProof="1">
              <a:solidFill>
                <a:schemeClr val="accent2"/>
              </a:solidFill>
            </a:endParaRPr>
          </a:p>
          <a:p>
            <a:pPr algn="l"/>
            <a:r>
              <a:rPr lang="en-US" sz="1800" noProof="1">
                <a:solidFill>
                  <a:srgbClr val="006666"/>
                </a:solidFill>
              </a:rPr>
              <a:t>   </a:t>
            </a:r>
            <a:r>
              <a:rPr lang="en-US" sz="1800">
                <a:solidFill>
                  <a:srgbClr val="006666"/>
                </a:solidFill>
              </a:rPr>
              <a:t>unordered</a:t>
            </a:r>
            <a:r>
              <a:rPr lang="en-US" sz="1800" noProof="1">
                <a:solidFill>
                  <a:srgbClr val="006666"/>
                </a:solidFill>
              </a:rPr>
              <a:t>_map &lt;string,int&gt;::iterator iter;</a:t>
            </a:r>
            <a:r>
              <a:rPr lang="en-US" sz="1800">
                <a:solidFill>
                  <a:srgbClr val="006666"/>
                </a:solidFill>
              </a:rPr>
              <a:t> // define an iterator for a U_M</a:t>
            </a:r>
            <a:endParaRPr lang="en-US" sz="1800" noProof="1">
              <a:solidFill>
                <a:srgbClr val="006666"/>
              </a:solidFill>
            </a:endParaRPr>
          </a:p>
          <a:p>
            <a:pPr algn="l"/>
            <a:endParaRPr lang="en-US" sz="400" noProof="1">
              <a:solidFill>
                <a:srgbClr val="006666"/>
              </a:solidFill>
            </a:endParaRPr>
          </a:p>
          <a:p>
            <a:pPr algn="l"/>
            <a:endParaRPr lang="en-US" sz="400" noProof="1"/>
          </a:p>
          <a:p>
            <a:pPr algn="l"/>
            <a:r>
              <a:rPr lang="en-US" sz="1800" noProof="1">
                <a:solidFill>
                  <a:srgbClr val="800000"/>
                </a:solidFill>
              </a:rPr>
              <a:t>   hm["Carey"] = 10;</a:t>
            </a:r>
            <a:r>
              <a:rPr lang="en-US" sz="1800">
                <a:solidFill>
                  <a:srgbClr val="800000"/>
                </a:solidFill>
              </a:rPr>
              <a:t>			// insert a new item into the U_M</a:t>
            </a:r>
            <a:endParaRPr lang="en-US" sz="1800" noProof="1">
              <a:solidFill>
                <a:srgbClr val="800000"/>
              </a:solidFill>
            </a:endParaRPr>
          </a:p>
          <a:p>
            <a:pPr algn="l"/>
            <a:r>
              <a:rPr lang="en-US" sz="1800" noProof="1"/>
              <a:t>   hm["David"] = 20;</a:t>
            </a:r>
          </a:p>
          <a:p>
            <a:pPr algn="l"/>
            <a:endParaRPr lang="en-US" sz="400" noProof="1"/>
          </a:p>
          <a:p>
            <a:pPr algn="l"/>
            <a:r>
              <a:rPr lang="en-US" sz="1800" noProof="1">
                <a:solidFill>
                  <a:srgbClr val="6600CC"/>
                </a:solidFill>
              </a:rPr>
              <a:t>   iter = hm.find("Carey");</a:t>
            </a:r>
            <a:r>
              <a:rPr lang="en-US" sz="1800">
                <a:solidFill>
                  <a:srgbClr val="6600CC"/>
                </a:solidFill>
              </a:rPr>
              <a:t>			// find Carey in the hash map</a:t>
            </a:r>
          </a:p>
          <a:p>
            <a:pPr algn="l"/>
            <a:endParaRPr lang="en-US" sz="800" noProof="1">
              <a:solidFill>
                <a:srgbClr val="6600CC"/>
              </a:solidFill>
            </a:endParaRPr>
          </a:p>
          <a:p>
            <a:pPr algn="l"/>
            <a:r>
              <a:rPr lang="en-US" sz="1800" noProof="1"/>
              <a:t>   if (iter </a:t>
            </a:r>
            <a:r>
              <a:rPr lang="en-US" sz="1800"/>
              <a:t>=</a:t>
            </a:r>
            <a:r>
              <a:rPr lang="en-US" sz="1800" noProof="1"/>
              <a:t>= hm.end())</a:t>
            </a:r>
            <a:r>
              <a:rPr lang="en-US" sz="1800"/>
              <a:t>			// did we find Carey or not?</a:t>
            </a:r>
            <a:endParaRPr lang="en-US" sz="1800" noProof="1"/>
          </a:p>
          <a:p>
            <a:pPr algn="l"/>
            <a:r>
              <a:rPr lang="en-US" sz="1800"/>
              <a:t>       cout &lt;&lt; “Carey was not found!”;	// couldn’t find “Carey” in the hash map</a:t>
            </a:r>
          </a:p>
          <a:p>
            <a:pPr algn="l"/>
            <a:r>
              <a:rPr lang="en-US" sz="1800"/>
              <a:t>   else </a:t>
            </a:r>
            <a:endParaRPr lang="en-US" sz="1800" noProof="1"/>
          </a:p>
          <a:p>
            <a:pPr algn="l"/>
            <a:r>
              <a:rPr lang="en-US" sz="1800" noProof="1"/>
              <a:t>   {</a:t>
            </a:r>
          </a:p>
          <a:p>
            <a:pPr algn="l"/>
            <a:r>
              <a:rPr lang="en-US" sz="1800"/>
              <a:t>     </a:t>
            </a:r>
            <a:r>
              <a:rPr lang="en-US" sz="1800" noProof="1"/>
              <a:t>   cout &lt;&lt; "When we look up " &lt;&lt; iter-&gt;</a:t>
            </a:r>
            <a:r>
              <a:rPr lang="en-US" sz="1800" noProof="1">
                <a:solidFill>
                  <a:srgbClr val="6600CC"/>
                </a:solidFill>
              </a:rPr>
              <a:t>first</a:t>
            </a:r>
            <a:r>
              <a:rPr lang="en-US" sz="1800" noProof="1"/>
              <a:t>;</a:t>
            </a:r>
            <a:r>
              <a:rPr lang="en-US" sz="1800"/>
              <a:t>	// “When we look up </a:t>
            </a:r>
            <a:r>
              <a:rPr lang="en-US" sz="1800">
                <a:solidFill>
                  <a:srgbClr val="6600CC"/>
                </a:solidFill>
              </a:rPr>
              <a:t>Carey</a:t>
            </a:r>
            <a:r>
              <a:rPr lang="en-US" sz="1800"/>
              <a:t>”</a:t>
            </a:r>
            <a:endParaRPr lang="en-US" sz="1800" noProof="1"/>
          </a:p>
          <a:p>
            <a:pPr algn="l"/>
            <a:r>
              <a:rPr lang="en-US" sz="1800"/>
              <a:t>     </a:t>
            </a:r>
            <a:r>
              <a:rPr lang="en-US" sz="1800" noProof="1"/>
              <a:t>   cout &lt;&lt; " we find " &lt;&lt; iter-&gt;</a:t>
            </a:r>
            <a:r>
              <a:rPr lang="en-US" sz="1800" noProof="1">
                <a:solidFill>
                  <a:srgbClr val="006666"/>
                </a:solidFill>
              </a:rPr>
              <a:t>second</a:t>
            </a:r>
            <a:r>
              <a:rPr lang="en-US" sz="1800" noProof="1"/>
              <a:t>;</a:t>
            </a:r>
            <a:r>
              <a:rPr lang="en-US" sz="1800"/>
              <a:t>		// “we find </a:t>
            </a:r>
            <a:r>
              <a:rPr lang="en-US" sz="1800">
                <a:solidFill>
                  <a:srgbClr val="006666"/>
                </a:solidFill>
              </a:rPr>
              <a:t>10</a:t>
            </a:r>
            <a:r>
              <a:rPr lang="en-US" sz="1800"/>
              <a:t>”</a:t>
            </a:r>
            <a:endParaRPr lang="en-US" sz="1800" noProof="1"/>
          </a:p>
          <a:p>
            <a:pPr algn="l"/>
            <a:r>
              <a:rPr lang="en-US" sz="1800" noProof="1"/>
              <a:t>   }</a:t>
            </a:r>
          </a:p>
          <a:p>
            <a:pPr algn="l"/>
            <a:r>
              <a:rPr lang="en-US" sz="180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0660-FD91-429A-A710-8F2446158F36}" type="slidenum">
              <a:rPr lang="en-US"/>
              <a:pPr/>
              <a:t>20</a:t>
            </a:fld>
            <a:endParaRPr lang="en-US"/>
          </a:p>
        </p:txBody>
      </p:sp>
      <p:grpSp>
        <p:nvGrpSpPr>
          <p:cNvPr id="834653" name="Group 93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4636" name="Text Box 76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4651" name="Group 91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4637" name="Group 77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4630" name="Rectangle 70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1" name="Rectangle 71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2" name="Rectangle 72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3" name="Rectangle 73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4" name="Rectangle 74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38" name="Group 78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4639" name="Rectangle 79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0" name="Rectangle 80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1" name="Rectangle 81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2" name="Rectangle 82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3" name="Rectangle 83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44" name="Group 84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4645" name="Rectangle 85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6" name="Rectangle 86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7" name="Rectangle 87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8" name="Rectangle 88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9" name="Rectangle 89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4652" name="Rectangle 92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8" name="Text Box 18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79" name="Text Box 19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3" name="Line 23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Text Box 27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588" name="Rectangle 28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0" name="Rectangle 30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5" name="Text Box 35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6" name="Text Box 36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7" name="Line 37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599" name="Rectangle 39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00" name="Rectangle 40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1" name="Rectangle 41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2" name="Rectangle 42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3" name="Text Box 43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4" name="Text Box 44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5" name="Text Box 45"/>
          <p:cNvSpPr txBox="1">
            <a:spLocks noChangeArrowheads="1"/>
          </p:cNvSpPr>
          <p:nvPr/>
        </p:nvSpPr>
        <p:spPr bwMode="auto">
          <a:xfrm>
            <a:off x="2913063" y="46085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06" name="Rectangle 46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7" name="Rectangle 47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8" name="Rectangle 48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0" name="Text Box 50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1" name="Rectangle 51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12" name="Line 52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3" name="Line 53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5" name="Rectangle 55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6" name="Rectangle 56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7" name="Rectangle 57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8" name="Text Box 58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9" name="Text Box 59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20" name="Rectangle 6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1" name="Rectangle 61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2" name="Text Box 62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23" name="Text Box 63"/>
          <p:cNvSpPr txBox="1">
            <a:spLocks noChangeArrowheads="1"/>
          </p:cNvSpPr>
          <p:nvPr/>
        </p:nvSpPr>
        <p:spPr bwMode="auto">
          <a:xfrm>
            <a:off x="806450" y="46116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26" name="Text Box 66"/>
          <p:cNvSpPr txBox="1">
            <a:spLocks noChangeArrowheads="1"/>
          </p:cNvSpPr>
          <p:nvPr/>
        </p:nvSpPr>
        <p:spPr bwMode="auto">
          <a:xfrm>
            <a:off x="787400" y="8572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>
                <a:solidFill>
                  <a:schemeClr val="tx1"/>
                </a:solidFill>
              </a:rPr>
              <a:t>???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34654" name="Text Box 94"/>
          <p:cNvSpPr txBox="1">
            <a:spLocks noChangeArrowheads="1"/>
          </p:cNvSpPr>
          <p:nvPr/>
        </p:nvSpPr>
        <p:spPr bwMode="auto">
          <a:xfrm>
            <a:off x="2206625" y="30368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55" name="Text Box 95"/>
          <p:cNvSpPr txBox="1">
            <a:spLocks noChangeArrowheads="1"/>
          </p:cNvSpPr>
          <p:nvPr/>
        </p:nvSpPr>
        <p:spPr bwMode="auto">
          <a:xfrm>
            <a:off x="3244850" y="3841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656" name="Text Box 96"/>
          <p:cNvSpPr txBox="1">
            <a:spLocks noChangeArrowheads="1"/>
          </p:cNvSpPr>
          <p:nvPr/>
        </p:nvSpPr>
        <p:spPr bwMode="auto">
          <a:xfrm>
            <a:off x="806450" y="46164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57" name="Text Box 97"/>
          <p:cNvSpPr txBox="1">
            <a:spLocks noChangeArrowheads="1"/>
          </p:cNvSpPr>
          <p:nvPr/>
        </p:nvSpPr>
        <p:spPr bwMode="auto">
          <a:xfrm>
            <a:off x="16351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658" name="Text Box 98"/>
          <p:cNvSpPr txBox="1">
            <a:spLocks noChangeArrowheads="1"/>
          </p:cNvSpPr>
          <p:nvPr/>
        </p:nvSpPr>
        <p:spPr bwMode="auto">
          <a:xfrm>
            <a:off x="29178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59" name="Text Box 99"/>
          <p:cNvSpPr txBox="1">
            <a:spLocks noChangeArrowheads="1"/>
          </p:cNvSpPr>
          <p:nvPr/>
        </p:nvSpPr>
        <p:spPr bwMode="auto">
          <a:xfrm>
            <a:off x="3705225" y="4603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60" name="Text Box 100"/>
          <p:cNvSpPr txBox="1">
            <a:spLocks noChangeArrowheads="1"/>
          </p:cNvSpPr>
          <p:nvPr/>
        </p:nvSpPr>
        <p:spPr bwMode="auto">
          <a:xfrm>
            <a:off x="406400" y="5480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62" name="Text Box 102"/>
          <p:cNvSpPr txBox="1">
            <a:spLocks noChangeArrowheads="1"/>
          </p:cNvSpPr>
          <p:nvPr/>
        </p:nvSpPr>
        <p:spPr bwMode="auto">
          <a:xfrm>
            <a:off x="3349625" y="5418138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see, we can put our </a:t>
            </a:r>
            <a:r>
              <a:rPr lang="en-US">
                <a:solidFill>
                  <a:srgbClr val="6600CC"/>
                </a:solidFill>
              </a:rPr>
              <a:t>root node</a:t>
            </a:r>
            <a:r>
              <a:rPr lang="en-US"/>
              <a:t> value in </a:t>
            </a:r>
            <a:r>
              <a:rPr lang="en-US">
                <a:solidFill>
                  <a:srgbClr val="6600CC"/>
                </a:solidFill>
              </a:rPr>
              <a:t>heap[</a:t>
            </a:r>
            <a:r>
              <a:rPr lang="en-US">
                <a:solidFill>
                  <a:srgbClr val="FF3300"/>
                </a:solidFill>
              </a:rPr>
              <a:t>0</a:t>
            </a:r>
            <a:r>
              <a:rPr lang="en-US">
                <a:solidFill>
                  <a:srgbClr val="6600CC"/>
                </a:solidFill>
              </a:rPr>
              <a:t>]</a:t>
            </a:r>
          </a:p>
        </p:txBody>
      </p:sp>
      <p:sp>
        <p:nvSpPr>
          <p:cNvPr id="834663" name="Text Box 103"/>
          <p:cNvSpPr txBox="1">
            <a:spLocks noChangeArrowheads="1"/>
          </p:cNvSpPr>
          <p:nvPr/>
        </p:nvSpPr>
        <p:spPr bwMode="auto">
          <a:xfrm>
            <a:off x="3362325" y="5257800"/>
            <a:ext cx="3140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 can put the next two nodes’ values into the next two available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4" name="Text Box 104"/>
          <p:cNvSpPr txBox="1">
            <a:spLocks noChangeArrowheads="1"/>
          </p:cNvSpPr>
          <p:nvPr/>
        </p:nvSpPr>
        <p:spPr bwMode="auto">
          <a:xfrm>
            <a:off x="3514725" y="5410200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the next four values in the next four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5" name="Rectangle 105"/>
          <p:cNvSpPr>
            <a:spLocks noChangeArrowheads="1"/>
          </p:cNvSpPr>
          <p:nvPr/>
        </p:nvSpPr>
        <p:spPr bwMode="auto">
          <a:xfrm>
            <a:off x="1155700" y="38481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66" name="Text Box 106"/>
          <p:cNvSpPr txBox="1">
            <a:spLocks noChangeArrowheads="1"/>
          </p:cNvSpPr>
          <p:nvPr/>
        </p:nvSpPr>
        <p:spPr bwMode="auto">
          <a:xfrm>
            <a:off x="3505200" y="5334000"/>
            <a:ext cx="350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so on…</a:t>
            </a:r>
            <a:endParaRPr lang="en-US">
              <a:solidFill>
                <a:srgbClr val="6600CC"/>
              </a:solidFill>
            </a:endParaRPr>
          </a:p>
        </p:txBody>
      </p:sp>
      <p:grpSp>
        <p:nvGrpSpPr>
          <p:cNvPr id="834669" name="Group 10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4667" name="Rectangle 107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4668" name="Rectangle 108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4671" name="Text Box 111"/>
          <p:cNvSpPr txBox="1">
            <a:spLocks noChangeArrowheads="1"/>
          </p:cNvSpPr>
          <p:nvPr/>
        </p:nvSpPr>
        <p:spPr bwMode="auto">
          <a:xfrm>
            <a:off x="2997200" y="5486400"/>
            <a:ext cx="41687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Finally, let’s use a simple </a:t>
            </a:r>
            <a:r>
              <a:rPr lang="en-US">
                <a:solidFill>
                  <a:srgbClr val="6600CC"/>
                </a:solidFill>
              </a:rPr>
              <a:t>int </a:t>
            </a:r>
            <a:r>
              <a:rPr lang="en-US"/>
              <a:t>variable to track how many items are in our heap!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72" name="Text Box 112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4673" name="Text Box 113"/>
          <p:cNvSpPr txBox="1">
            <a:spLocks noChangeArrowheads="1"/>
          </p:cNvSpPr>
          <p:nvPr/>
        </p:nvSpPr>
        <p:spPr bwMode="auto">
          <a:xfrm>
            <a:off x="8890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74" name="Text Box 114"/>
          <p:cNvSpPr txBox="1">
            <a:spLocks noChangeArrowheads="1"/>
          </p:cNvSpPr>
          <p:nvPr/>
        </p:nvSpPr>
        <p:spPr bwMode="auto">
          <a:xfrm>
            <a:off x="1371600" y="5181600"/>
            <a:ext cx="59467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the array to the right now logically represents the tree on the left!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And if we use the array, there’s no need to use a node-based tree!</a:t>
            </a:r>
          </a:p>
        </p:txBody>
      </p:sp>
      <p:sp>
        <p:nvSpPr>
          <p:cNvPr id="834675" name="Text Box 115"/>
          <p:cNvSpPr txBox="1">
            <a:spLocks noChangeArrowheads="1"/>
          </p:cNvSpPr>
          <p:nvPr/>
        </p:nvSpPr>
        <p:spPr bwMode="auto">
          <a:xfrm>
            <a:off x="1295400" y="1371600"/>
            <a:ext cx="208915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64306 -0.1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34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389 -0.2648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34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-132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52777 -0.2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34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79723 -0.28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4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-1435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70694 -0.2370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4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47" y="-118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57084 -0.190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34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953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48611 -0.142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34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0.84306 -0.2222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34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53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472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34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2" grpId="0"/>
      <p:bldP spid="834598" grpId="0"/>
      <p:bldP spid="834599" grpId="0"/>
      <p:bldP spid="834626" grpId="0"/>
      <p:bldP spid="834654" grpId="0"/>
      <p:bldP spid="834655" grpId="0"/>
      <p:bldP spid="834656" grpId="0"/>
      <p:bldP spid="834658" grpId="0"/>
      <p:bldP spid="834659" grpId="0"/>
      <p:bldP spid="834660" grpId="0"/>
      <p:bldP spid="834662" grpId="0"/>
      <p:bldP spid="834662" grpId="1"/>
      <p:bldP spid="834663" grpId="0"/>
      <p:bldP spid="834663" grpId="1"/>
      <p:bldP spid="834664" grpId="0"/>
      <p:bldP spid="834664" grpId="1"/>
      <p:bldP spid="834666" grpId="0"/>
      <p:bldP spid="834666" grpId="1"/>
      <p:bldP spid="834671" grpId="0"/>
      <p:bldP spid="834671" grpId="1"/>
      <p:bldP spid="834672" grpId="0"/>
      <p:bldP spid="834674" grpId="0"/>
      <p:bldP spid="834674" grpId="1"/>
      <p:bldP spid="8346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53545-4D6E-4567-BCC4-51948651AC00}" type="slidenum">
              <a:rPr lang="en-US"/>
              <a:pPr/>
              <a:t>21</a:t>
            </a:fld>
            <a:endParaRPr lang="en-US"/>
          </a:p>
        </p:txBody>
      </p:sp>
      <p:grpSp>
        <p:nvGrpSpPr>
          <p:cNvPr id="836725" name="Group 117"/>
          <p:cNvGrpSpPr>
            <a:grpSpLocks/>
          </p:cNvGrpSpPr>
          <p:nvPr/>
        </p:nvGrpSpPr>
        <p:grpSpPr bwMode="auto">
          <a:xfrm>
            <a:off x="106363" y="2963863"/>
            <a:ext cx="4186237" cy="3132137"/>
            <a:chOff x="67" y="1867"/>
            <a:chExt cx="2637" cy="1973"/>
          </a:xfrm>
        </p:grpSpPr>
        <p:sp>
          <p:nvSpPr>
            <p:cNvPr id="836633" name="Rectangle 25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4" name="Rectangle 26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5" name="Rectangle 27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3" name="Rectangle 35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4" name="Rectangle 36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5" name="Rectangle 37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6" name="Text Box 38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7" name="Text Box 39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8" name="Rectangle 40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9" name="Rectangle 41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0" name="Rectangle 42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1" name="Line 43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2" name="Rectangle 44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3" name="Rectangle 45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4" name="Rectangle 46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5" name="Text Box 47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6656" name="Rectangle 48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7" name="Line 49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8" name="Rectangle 50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9" name="Line 51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0" name="Rectangle 52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1" name="Rectangle 53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2" name="Rectangle 54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3" name="Text Box 55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4" name="Text Box 56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5" name="Line 57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6" name="Rectangle 58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6667" name="Rectangle 59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6668" name="Rectangle 60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9" name="Rectangle 61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0" name="Rectangle 62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1" name="Text Box 63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2" name="Text Box 64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3" name="Text Box 65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6674" name="Rectangle 66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5" name="Rectangle 67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6" name="Rectangle 68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7" name="Text Box 69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8" name="Text Box 70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9" name="Rectangle 71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6680" name="Line 72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1" name="Line 73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2" name="Line 74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3" name="Rectangle 75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4" name="Rectangle 76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5" name="Rectangle 77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6" name="Text Box 78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7" name="Text Box 79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8" name="Rectangle 80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6689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6690" name="Text Box 82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6691" name="Text Box 83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6724" name="Text Box 116"/>
            <p:cNvSpPr txBox="1">
              <a:spLocks noChangeArrowheads="1"/>
            </p:cNvSpPr>
            <p:nvPr/>
          </p:nvSpPr>
          <p:spPr bwMode="auto">
            <a:xfrm>
              <a:off x="544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836610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6611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6612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6613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6614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5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6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7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19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6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25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66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7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9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6631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6632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6694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6695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6696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6697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6698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6699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6700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6705" name="Rectangle 97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6707" name="Group 9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6708" name="Rectangle 100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6709" name="Rectangle 101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6711" name="Text Box 103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6713" name="Rectangle 105"/>
          <p:cNvSpPr>
            <a:spLocks noChangeArrowheads="1"/>
          </p:cNvSpPr>
          <p:nvPr/>
        </p:nvSpPr>
        <p:spPr bwMode="auto">
          <a:xfrm>
            <a:off x="152400" y="3771900"/>
            <a:ext cx="72009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4" name="Text Box 106"/>
          <p:cNvSpPr txBox="1">
            <a:spLocks noChangeArrowheads="1"/>
          </p:cNvSpPr>
          <p:nvPr/>
        </p:nvSpPr>
        <p:spPr bwMode="auto">
          <a:xfrm>
            <a:off x="152400" y="3733800"/>
            <a:ext cx="6453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So what are the properties of our array-based tree?</a:t>
            </a:r>
          </a:p>
        </p:txBody>
      </p:sp>
      <p:sp>
        <p:nvSpPr>
          <p:cNvPr id="836715" name="Text Box 107"/>
          <p:cNvSpPr txBox="1">
            <a:spLocks noChangeArrowheads="1"/>
          </p:cNvSpPr>
          <p:nvPr/>
        </p:nvSpPr>
        <p:spPr bwMode="auto">
          <a:xfrm>
            <a:off x="342900" y="4102100"/>
            <a:ext cx="656748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root value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0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right-most node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count-1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left-most 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empty spot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(to add a new value)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We can add or remove a node by simply setting </a:t>
            </a:r>
            <a:br>
              <a:rPr lang="en-US" sz="2000">
                <a:latin typeface="Comic Sans MS" pitchFamily="66" charset="0"/>
              </a:rPr>
            </a:b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 = value; </a:t>
            </a:r>
            <a:r>
              <a:rPr lang="en-US" sz="2000">
                <a:latin typeface="Comic Sans MS" pitchFamily="66" charset="0"/>
              </a:rPr>
              <a:t>and/or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updating our count!</a:t>
            </a:r>
          </a:p>
        </p:txBody>
      </p:sp>
      <p:sp>
        <p:nvSpPr>
          <p:cNvPr id="836716" name="Oval 108"/>
          <p:cNvSpPr>
            <a:spLocks noChangeArrowheads="1"/>
          </p:cNvSpPr>
          <p:nvPr/>
        </p:nvSpPr>
        <p:spPr bwMode="auto">
          <a:xfrm>
            <a:off x="19177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7" name="Rectangle 109"/>
          <p:cNvSpPr>
            <a:spLocks noChangeArrowheads="1"/>
          </p:cNvSpPr>
          <p:nvPr/>
        </p:nvSpPr>
        <p:spPr bwMode="auto">
          <a:xfrm>
            <a:off x="7327900" y="16002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8" name="Oval 110"/>
          <p:cNvSpPr>
            <a:spLocks noChangeArrowheads="1"/>
          </p:cNvSpPr>
          <p:nvPr/>
        </p:nvSpPr>
        <p:spPr bwMode="auto">
          <a:xfrm>
            <a:off x="63500" y="29591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9" name="Rectangle 111"/>
          <p:cNvSpPr>
            <a:spLocks noChangeArrowheads="1"/>
          </p:cNvSpPr>
          <p:nvPr/>
        </p:nvSpPr>
        <p:spPr bwMode="auto">
          <a:xfrm>
            <a:off x="7315200" y="39116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0" name="Oval 112"/>
          <p:cNvSpPr>
            <a:spLocks noChangeArrowheads="1"/>
          </p:cNvSpPr>
          <p:nvPr/>
        </p:nvSpPr>
        <p:spPr bwMode="auto">
          <a:xfrm>
            <a:off x="965200" y="29845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1" name="Rectangle 113"/>
          <p:cNvSpPr>
            <a:spLocks noChangeArrowheads="1"/>
          </p:cNvSpPr>
          <p:nvPr/>
        </p:nvSpPr>
        <p:spPr bwMode="auto">
          <a:xfrm>
            <a:off x="7302500" y="42418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6735" name="Group 127"/>
          <p:cNvGrpSpPr>
            <a:grpSpLocks/>
          </p:cNvGrpSpPr>
          <p:nvPr/>
        </p:nvGrpSpPr>
        <p:grpSpPr bwMode="auto">
          <a:xfrm>
            <a:off x="952500" y="2667000"/>
            <a:ext cx="939800" cy="1112838"/>
            <a:chOff x="600" y="1680"/>
            <a:chExt cx="592" cy="701"/>
          </a:xfrm>
        </p:grpSpPr>
        <p:sp>
          <p:nvSpPr>
            <p:cNvPr id="836734" name="Rectangle 126"/>
            <p:cNvSpPr>
              <a:spLocks noChangeArrowheads="1"/>
            </p:cNvSpPr>
            <p:nvPr/>
          </p:nvSpPr>
          <p:spPr bwMode="auto">
            <a:xfrm>
              <a:off x="600" y="1680"/>
              <a:ext cx="192" cy="11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6733" name="Group 125"/>
            <p:cNvGrpSpPr>
              <a:grpSpLocks/>
            </p:cNvGrpSpPr>
            <p:nvPr/>
          </p:nvGrpSpPr>
          <p:grpSpPr bwMode="auto">
            <a:xfrm>
              <a:off x="640" y="1728"/>
              <a:ext cx="552" cy="653"/>
              <a:chOff x="840" y="2651"/>
              <a:chExt cx="552" cy="653"/>
            </a:xfrm>
          </p:grpSpPr>
          <p:sp>
            <p:nvSpPr>
              <p:cNvPr id="836726" name="Rectangle 118"/>
              <p:cNvSpPr>
                <a:spLocks noChangeArrowheads="1"/>
              </p:cNvSpPr>
              <p:nvPr/>
            </p:nvSpPr>
            <p:spPr bwMode="auto">
              <a:xfrm>
                <a:off x="876" y="2883"/>
                <a:ext cx="458" cy="386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7" name="Rectangle 119"/>
              <p:cNvSpPr>
                <a:spLocks noChangeArrowheads="1"/>
              </p:cNvSpPr>
              <p:nvPr/>
            </p:nvSpPr>
            <p:spPr bwMode="auto">
              <a:xfrm>
                <a:off x="888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8" name="Rectangle 120"/>
              <p:cNvSpPr>
                <a:spLocks noChangeArrowheads="1"/>
              </p:cNvSpPr>
              <p:nvPr/>
            </p:nvSpPr>
            <p:spPr bwMode="auto">
              <a:xfrm>
                <a:off x="1106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9" name="Text Box 121"/>
              <p:cNvSpPr txBox="1">
                <a:spLocks noChangeArrowheads="1"/>
              </p:cNvSpPr>
              <p:nvPr/>
            </p:nvSpPr>
            <p:spPr bwMode="auto">
              <a:xfrm>
                <a:off x="1072" y="3092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0" name="Text Box 122"/>
              <p:cNvSpPr txBox="1">
                <a:spLocks noChangeArrowheads="1"/>
              </p:cNvSpPr>
              <p:nvPr/>
            </p:nvSpPr>
            <p:spPr bwMode="auto">
              <a:xfrm>
                <a:off x="840" y="3088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1" name="Line 123"/>
              <p:cNvSpPr>
                <a:spLocks noChangeShapeType="1"/>
              </p:cNvSpPr>
              <p:nvPr/>
            </p:nvSpPr>
            <p:spPr bwMode="auto">
              <a:xfrm>
                <a:off x="929" y="2651"/>
                <a:ext cx="107" cy="2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32" name="Rectangle 124"/>
              <p:cNvSpPr>
                <a:spLocks noChangeArrowheads="1"/>
              </p:cNvSpPr>
              <p:nvPr/>
            </p:nvSpPr>
            <p:spPr bwMode="auto">
              <a:xfrm>
                <a:off x="1049" y="2935"/>
                <a:ext cx="157" cy="14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6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</p:grpSp>
      <p:sp>
        <p:nvSpPr>
          <p:cNvPr id="836736" name="Text Box 128"/>
          <p:cNvSpPr txBox="1">
            <a:spLocks noChangeArrowheads="1"/>
          </p:cNvSpPr>
          <p:nvPr/>
        </p:nvSpPr>
        <p:spPr bwMode="auto">
          <a:xfrm>
            <a:off x="8132763" y="4329113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6737" name="Text Box 129"/>
          <p:cNvSpPr txBox="1">
            <a:spLocks noChangeArrowheads="1"/>
          </p:cNvSpPr>
          <p:nvPr/>
        </p:nvSpPr>
        <p:spPr bwMode="auto">
          <a:xfrm>
            <a:off x="8115300" y="660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36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36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836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711" grpId="0"/>
      <p:bldP spid="836713" grpId="0" animBg="1"/>
      <p:bldP spid="836714" grpId="0"/>
      <p:bldP spid="836715" grpId="0" uiExpand="1" build="p"/>
      <p:bldP spid="836716" grpId="0" animBg="1"/>
      <p:bldP spid="836716" grpId="1" animBg="1"/>
      <p:bldP spid="836717" grpId="0" animBg="1"/>
      <p:bldP spid="836717" grpId="1" animBg="1"/>
      <p:bldP spid="836718" grpId="0" animBg="1"/>
      <p:bldP spid="836718" grpId="1" animBg="1"/>
      <p:bldP spid="836719" grpId="0" animBg="1"/>
      <p:bldP spid="836719" grpId="1" animBg="1"/>
      <p:bldP spid="836720" grpId="0" animBg="1"/>
      <p:bldP spid="836720" grpId="1" animBg="1"/>
      <p:bldP spid="836721" grpId="0" animBg="1"/>
      <p:bldP spid="836721" grpId="1" animBg="1"/>
      <p:bldP spid="836736" grpId="0"/>
      <p:bldP spid="836737" grpId="1"/>
      <p:bldP spid="836737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81E2-C001-472C-ACBE-ACDD06AD48AF}" type="slidenum">
              <a:rPr lang="en-US"/>
              <a:pPr/>
              <a:t>22</a:t>
            </a:fld>
            <a:endParaRPr lang="en-US"/>
          </a:p>
        </p:txBody>
      </p:sp>
      <p:grpSp>
        <p:nvGrpSpPr>
          <p:cNvPr id="838658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8659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8660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8661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8662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3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4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5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6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67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86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73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867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5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7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8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8679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8680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38681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38682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3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4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5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6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7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8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89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90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1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38692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3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4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5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6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7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8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9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0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1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2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3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4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8705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6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7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8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9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0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1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2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3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4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5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8716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8717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8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9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0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1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2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8723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4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5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6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7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8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8729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0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1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2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3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4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5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6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8740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8741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38742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8743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8744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8745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8746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8747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8748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8749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8750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8751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8752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8753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8754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38765" name="Text Box 109"/>
          <p:cNvSpPr txBox="1">
            <a:spLocks noChangeArrowheads="1"/>
          </p:cNvSpPr>
          <p:nvPr/>
        </p:nvSpPr>
        <p:spPr bwMode="auto">
          <a:xfrm>
            <a:off x="4521200" y="1765300"/>
            <a:ext cx="24669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in our array, how do we locate the </a:t>
            </a:r>
            <a:r>
              <a:rPr lang="en-US" sz="2000">
                <a:solidFill>
                  <a:srgbClr val="6600CC"/>
                </a:solidFill>
              </a:rPr>
              <a:t>left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right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children</a:t>
            </a:r>
            <a:r>
              <a:rPr lang="en-US" sz="2000"/>
              <a:t> of a node?</a:t>
            </a:r>
          </a:p>
        </p:txBody>
      </p:sp>
      <p:sp>
        <p:nvSpPr>
          <p:cNvPr id="838766" name="Text Box 110"/>
          <p:cNvSpPr txBox="1">
            <a:spLocks noChangeArrowheads="1"/>
          </p:cNvSpPr>
          <p:nvPr/>
        </p:nvSpPr>
        <p:spPr bwMode="auto">
          <a:xfrm>
            <a:off x="3436938" y="3171825"/>
            <a:ext cx="374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Let’s consider some examples:</a:t>
            </a:r>
          </a:p>
        </p:txBody>
      </p:sp>
      <p:sp>
        <p:nvSpPr>
          <p:cNvPr id="838769" name="Rectangle 113"/>
          <p:cNvSpPr>
            <a:spLocks noChangeArrowheads="1"/>
          </p:cNvSpPr>
          <p:nvPr/>
        </p:nvSpPr>
        <p:spPr bwMode="auto">
          <a:xfrm>
            <a:off x="7327900" y="1663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0" name="Text Box 114"/>
          <p:cNvSpPr txBox="1">
            <a:spLocks noChangeArrowheads="1"/>
          </p:cNvSpPr>
          <p:nvPr/>
        </p:nvSpPr>
        <p:spPr bwMode="auto">
          <a:xfrm>
            <a:off x="990600" y="3962400"/>
            <a:ext cx="627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u="sng">
                <a:solidFill>
                  <a:schemeClr val="accent2"/>
                </a:solidFill>
              </a:rPr>
              <a:t>Parent Slot#   </a:t>
            </a:r>
            <a:r>
              <a:rPr lang="en-US" sz="2000" u="sng">
                <a:solidFill>
                  <a:srgbClr val="6600CC"/>
                </a:solidFill>
              </a:rPr>
              <a:t>Left Child Slot#</a:t>
            </a:r>
            <a:r>
              <a:rPr lang="en-US" sz="2000" u="sng">
                <a:solidFill>
                  <a:schemeClr val="accent2"/>
                </a:solidFill>
              </a:rPr>
              <a:t>   </a:t>
            </a:r>
            <a:r>
              <a:rPr lang="en-US" sz="2000" u="sng">
                <a:solidFill>
                  <a:srgbClr val="006666"/>
                </a:solidFill>
              </a:rPr>
              <a:t>Right Child Slot#</a:t>
            </a:r>
          </a:p>
        </p:txBody>
      </p:sp>
      <p:sp>
        <p:nvSpPr>
          <p:cNvPr id="838772" name="Text Box 116"/>
          <p:cNvSpPr txBox="1">
            <a:spLocks noChangeArrowheads="1"/>
          </p:cNvSpPr>
          <p:nvPr/>
        </p:nvSpPr>
        <p:spPr bwMode="auto">
          <a:xfrm>
            <a:off x="1057275" y="4340225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0         	1              2</a:t>
            </a:r>
          </a:p>
        </p:txBody>
      </p:sp>
      <p:sp>
        <p:nvSpPr>
          <p:cNvPr id="838774" name="Text Box 118"/>
          <p:cNvSpPr txBox="1">
            <a:spLocks noChangeArrowheads="1"/>
          </p:cNvSpPr>
          <p:nvPr/>
        </p:nvSpPr>
        <p:spPr bwMode="auto">
          <a:xfrm>
            <a:off x="1066800" y="46482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2        	5              6</a:t>
            </a:r>
          </a:p>
        </p:txBody>
      </p:sp>
      <p:cxnSp>
        <p:nvCxnSpPr>
          <p:cNvPr id="838775" name="AutoShape 119"/>
          <p:cNvCxnSpPr>
            <a:cxnSpLocks noChangeShapeType="1"/>
            <a:stCxn id="838769" idx="3"/>
            <a:endCxn id="838663" idx="3"/>
          </p:cNvCxnSpPr>
          <p:nvPr/>
        </p:nvCxnSpPr>
        <p:spPr bwMode="auto">
          <a:xfrm flipH="1">
            <a:off x="8763000" y="1835150"/>
            <a:ext cx="20638" cy="3349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76" name="AutoShape 120"/>
          <p:cNvCxnSpPr>
            <a:cxnSpLocks noChangeShapeType="1"/>
            <a:stCxn id="838769" idx="3"/>
            <a:endCxn id="838664" idx="3"/>
          </p:cNvCxnSpPr>
          <p:nvPr/>
        </p:nvCxnSpPr>
        <p:spPr bwMode="auto">
          <a:xfrm flipH="1">
            <a:off x="8763000" y="1835150"/>
            <a:ext cx="20638" cy="6651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77" name="Oval 121"/>
          <p:cNvSpPr>
            <a:spLocks noChangeArrowheads="1"/>
          </p:cNvSpPr>
          <p:nvPr/>
        </p:nvSpPr>
        <p:spPr bwMode="auto">
          <a:xfrm>
            <a:off x="19050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8" name="Rectangle 122"/>
          <p:cNvSpPr>
            <a:spLocks noChangeArrowheads="1"/>
          </p:cNvSpPr>
          <p:nvPr/>
        </p:nvSpPr>
        <p:spPr bwMode="auto">
          <a:xfrm>
            <a:off x="7327900" y="232568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79" name="AutoShape 123"/>
          <p:cNvCxnSpPr>
            <a:cxnSpLocks noChangeShapeType="1"/>
            <a:stCxn id="838778" idx="3"/>
            <a:endCxn id="838668" idx="3"/>
          </p:cNvCxnSpPr>
          <p:nvPr/>
        </p:nvCxnSpPr>
        <p:spPr bwMode="auto">
          <a:xfrm flipH="1">
            <a:off x="8763000" y="2497138"/>
            <a:ext cx="20638" cy="99060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80" name="AutoShape 124"/>
          <p:cNvCxnSpPr>
            <a:cxnSpLocks noChangeShapeType="1"/>
            <a:stCxn id="838778" idx="3"/>
            <a:endCxn id="838669" idx="3"/>
          </p:cNvCxnSpPr>
          <p:nvPr/>
        </p:nvCxnSpPr>
        <p:spPr bwMode="auto">
          <a:xfrm flipH="1">
            <a:off x="8763000" y="2497138"/>
            <a:ext cx="20638" cy="1319212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81" name="Oval 125"/>
          <p:cNvSpPr>
            <a:spLocks noChangeArrowheads="1"/>
          </p:cNvSpPr>
          <p:nvPr/>
        </p:nvSpPr>
        <p:spPr bwMode="auto">
          <a:xfrm>
            <a:off x="2946400" y="129698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82" name="Text Box 126"/>
          <p:cNvSpPr txBox="1">
            <a:spLocks noChangeArrowheads="1"/>
          </p:cNvSpPr>
          <p:nvPr/>
        </p:nvSpPr>
        <p:spPr bwMode="auto">
          <a:xfrm>
            <a:off x="1066800" y="49530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3         	7              8</a:t>
            </a:r>
          </a:p>
        </p:txBody>
      </p:sp>
      <p:sp>
        <p:nvSpPr>
          <p:cNvPr id="838788" name="Rectangle 132"/>
          <p:cNvSpPr>
            <a:spLocks noChangeArrowheads="1"/>
          </p:cNvSpPr>
          <p:nvPr/>
        </p:nvSpPr>
        <p:spPr bwMode="auto">
          <a:xfrm>
            <a:off x="7327900" y="266223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89" name="AutoShape 133"/>
          <p:cNvCxnSpPr>
            <a:cxnSpLocks noChangeShapeType="1"/>
            <a:stCxn id="838788" idx="3"/>
            <a:endCxn id="838670" idx="3"/>
          </p:cNvCxnSpPr>
          <p:nvPr/>
        </p:nvCxnSpPr>
        <p:spPr bwMode="auto">
          <a:xfrm flipH="1">
            <a:off x="8763000" y="2833688"/>
            <a:ext cx="20638" cy="1311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90" name="AutoShape 134"/>
          <p:cNvCxnSpPr>
            <a:cxnSpLocks noChangeShapeType="1"/>
            <a:stCxn id="838788" idx="3"/>
            <a:endCxn id="838671" idx="3"/>
          </p:cNvCxnSpPr>
          <p:nvPr/>
        </p:nvCxnSpPr>
        <p:spPr bwMode="auto">
          <a:xfrm flipH="1">
            <a:off x="8763000" y="2833688"/>
            <a:ext cx="20638" cy="1641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91" name="Oval 135"/>
          <p:cNvSpPr>
            <a:spLocks noChangeArrowheads="1"/>
          </p:cNvSpPr>
          <p:nvPr/>
        </p:nvSpPr>
        <p:spPr bwMode="auto">
          <a:xfrm>
            <a:off x="457200" y="211613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2" name="Text Box 136"/>
          <p:cNvSpPr txBox="1">
            <a:spLocks noChangeArrowheads="1"/>
          </p:cNvSpPr>
          <p:nvPr/>
        </p:nvSpPr>
        <p:spPr bwMode="auto">
          <a:xfrm>
            <a:off x="101600" y="5394325"/>
            <a:ext cx="7526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Challenge</a:t>
            </a:r>
            <a:r>
              <a:rPr lang="en-US" sz="2000"/>
              <a:t>: Come up with a formula to locate a node’s children  </a:t>
            </a:r>
          </a:p>
        </p:txBody>
      </p:sp>
      <p:sp>
        <p:nvSpPr>
          <p:cNvPr id="838798" name="Rectangle 142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3" name="Rectangle 137"/>
          <p:cNvSpPr>
            <a:spLocks noChangeArrowheads="1"/>
          </p:cNvSpPr>
          <p:nvPr/>
        </p:nvSpPr>
        <p:spPr bwMode="auto">
          <a:xfrm>
            <a:off x="304800" y="5927725"/>
            <a:ext cx="7278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B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C</a:t>
            </a:r>
          </a:p>
        </p:txBody>
      </p:sp>
      <p:sp>
        <p:nvSpPr>
          <p:cNvPr id="838794" name="Text Box 138"/>
          <p:cNvSpPr txBox="1">
            <a:spLocks noChangeArrowheads="1"/>
          </p:cNvSpPr>
          <p:nvPr/>
        </p:nvSpPr>
        <p:spPr bwMode="auto">
          <a:xfrm>
            <a:off x="5713412" y="5857875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5" name="Text Box 139"/>
          <p:cNvSpPr txBox="1">
            <a:spLocks noChangeArrowheads="1"/>
          </p:cNvSpPr>
          <p:nvPr/>
        </p:nvSpPr>
        <p:spPr bwMode="auto">
          <a:xfrm>
            <a:off x="7313612" y="5870575"/>
            <a:ext cx="3206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38796" name="Text Box 140"/>
          <p:cNvSpPr txBox="1">
            <a:spLocks noChangeArrowheads="1"/>
          </p:cNvSpPr>
          <p:nvPr/>
        </p:nvSpPr>
        <p:spPr bwMode="auto">
          <a:xfrm>
            <a:off x="5700712" y="62103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7" name="Text Box 141"/>
          <p:cNvSpPr txBox="1">
            <a:spLocks noChangeArrowheads="1"/>
          </p:cNvSpPr>
          <p:nvPr/>
        </p:nvSpPr>
        <p:spPr bwMode="auto">
          <a:xfrm>
            <a:off x="7300912" y="62230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3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3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3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3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3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3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38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838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838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838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838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838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838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765" grpId="0"/>
      <p:bldP spid="838765" grpId="1"/>
      <p:bldP spid="838766" grpId="0"/>
      <p:bldP spid="838766" grpId="1"/>
      <p:bldP spid="838769" grpId="0" animBg="1"/>
      <p:bldP spid="838769" grpId="1" animBg="1"/>
      <p:bldP spid="838770" grpId="0"/>
      <p:bldP spid="838770" grpId="1"/>
      <p:bldP spid="838772" grpId="0"/>
      <p:bldP spid="838772" grpId="1"/>
      <p:bldP spid="838774" grpId="0"/>
      <p:bldP spid="838774" grpId="1"/>
      <p:bldP spid="838777" grpId="0" animBg="1"/>
      <p:bldP spid="838777" grpId="1" animBg="1"/>
      <p:bldP spid="838778" grpId="0" animBg="1"/>
      <p:bldP spid="838778" grpId="1" animBg="1"/>
      <p:bldP spid="838781" grpId="0" animBg="1"/>
      <p:bldP spid="838781" grpId="1" animBg="1"/>
      <p:bldP spid="838782" grpId="0"/>
      <p:bldP spid="838782" grpId="1"/>
      <p:bldP spid="838788" grpId="0" animBg="1"/>
      <p:bldP spid="838788" grpId="1" animBg="1"/>
      <p:bldP spid="838791" grpId="0" animBg="1"/>
      <p:bldP spid="838791" grpId="1" animBg="1"/>
      <p:bldP spid="838792" grpId="0"/>
      <p:bldP spid="838792" grpId="1"/>
      <p:bldP spid="838798" grpId="0" animBg="1"/>
      <p:bldP spid="838793" grpId="0"/>
      <p:bldP spid="838794" grpId="0" animBg="1"/>
      <p:bldP spid="838795" grpId="0" animBg="1"/>
      <p:bldP spid="838796" grpId="0" animBg="1"/>
      <p:bldP spid="8387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AB190-A174-402F-BC9A-441FBCAAE953}" type="slidenum">
              <a:rPr lang="en-US"/>
              <a:pPr/>
              <a:t>23</a:t>
            </a:fld>
            <a:endParaRPr lang="en-US"/>
          </a:p>
        </p:txBody>
      </p:sp>
      <p:grpSp>
        <p:nvGrpSpPr>
          <p:cNvPr id="840706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0707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0708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0709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15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21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0727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0728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0729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0730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1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2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3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4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5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6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7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8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9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0740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1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2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3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4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5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6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7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8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9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0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1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2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0753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4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5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6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7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8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9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0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1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2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3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0764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0765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6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7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8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9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0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0771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2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3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4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5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6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0777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8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9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0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1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2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3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4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5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0786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0787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0788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0789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0790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0791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0792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0793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0794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0795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0796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0797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0798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0799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0800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0801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802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0822" name="Rectangle 118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0827" name="Text Box 123"/>
          <p:cNvSpPr txBox="1">
            <a:spLocks noChangeArrowheads="1"/>
          </p:cNvSpPr>
          <p:nvPr/>
        </p:nvSpPr>
        <p:spPr bwMode="auto">
          <a:xfrm>
            <a:off x="2286000" y="3124200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Let’s see, does our formula work?</a:t>
            </a:r>
          </a:p>
        </p:txBody>
      </p:sp>
      <p:sp>
        <p:nvSpPr>
          <p:cNvPr id="840828" name="Text Box 124"/>
          <p:cNvSpPr txBox="1">
            <a:spLocks noChangeArrowheads="1"/>
          </p:cNvSpPr>
          <p:nvPr/>
        </p:nvSpPr>
        <p:spPr bwMode="auto">
          <a:xfrm>
            <a:off x="533400" y="40259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Consider this node, which is in slot #1 of our array?</a:t>
            </a:r>
          </a:p>
        </p:txBody>
      </p:sp>
      <p:sp>
        <p:nvSpPr>
          <p:cNvPr id="840829" name="Oval 125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0" name="Rectangle 126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2" name="Text Box 128"/>
          <p:cNvSpPr txBox="1">
            <a:spLocks noChangeArrowheads="1"/>
          </p:cNvSpPr>
          <p:nvPr/>
        </p:nvSpPr>
        <p:spPr bwMode="auto">
          <a:xfrm>
            <a:off x="914400" y="449580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leftChild(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 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+ 1</a:t>
            </a:r>
          </a:p>
        </p:txBody>
      </p:sp>
      <p:sp>
        <p:nvSpPr>
          <p:cNvPr id="840833" name="Text Box 129"/>
          <p:cNvSpPr txBox="1">
            <a:spLocks noChangeArrowheads="1"/>
          </p:cNvSpPr>
          <p:nvPr/>
        </p:nvSpPr>
        <p:spPr bwMode="auto">
          <a:xfrm>
            <a:off x="3810000" y="44799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3</a:t>
            </a:r>
          </a:p>
        </p:txBody>
      </p:sp>
      <p:sp>
        <p:nvSpPr>
          <p:cNvPr id="840834" name="Text Box 130"/>
          <p:cNvSpPr txBox="1">
            <a:spLocks noChangeArrowheads="1"/>
          </p:cNvSpPr>
          <p:nvPr/>
        </p:nvSpPr>
        <p:spPr bwMode="auto">
          <a:xfrm>
            <a:off x="914400" y="49371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rightChild(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+ 2</a:t>
            </a:r>
          </a:p>
        </p:txBody>
      </p:sp>
      <p:sp>
        <p:nvSpPr>
          <p:cNvPr id="840835" name="Text Box 131"/>
          <p:cNvSpPr txBox="1">
            <a:spLocks noChangeArrowheads="1"/>
          </p:cNvSpPr>
          <p:nvPr/>
        </p:nvSpPr>
        <p:spPr bwMode="auto">
          <a:xfrm>
            <a:off x="3810000" y="492125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4</a:t>
            </a:r>
          </a:p>
        </p:txBody>
      </p:sp>
      <p:cxnSp>
        <p:nvCxnSpPr>
          <p:cNvPr id="840836" name="AutoShape 132"/>
          <p:cNvCxnSpPr>
            <a:cxnSpLocks noChangeShapeType="1"/>
            <a:stCxn id="840830" idx="3"/>
            <a:endCxn id="840713" idx="3"/>
          </p:cNvCxnSpPr>
          <p:nvPr/>
        </p:nvCxnSpPr>
        <p:spPr bwMode="auto">
          <a:xfrm flipH="1">
            <a:off x="8763000" y="2152650"/>
            <a:ext cx="20638" cy="676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0837" name="AutoShape 133"/>
          <p:cNvCxnSpPr>
            <a:cxnSpLocks noChangeShapeType="1"/>
            <a:stCxn id="840830" idx="3"/>
            <a:endCxn id="840714" idx="3"/>
          </p:cNvCxnSpPr>
          <p:nvPr/>
        </p:nvCxnSpPr>
        <p:spPr bwMode="auto">
          <a:xfrm flipH="1">
            <a:off x="8763000" y="2152650"/>
            <a:ext cx="20638" cy="1006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0838" name="Line 134"/>
          <p:cNvSpPr>
            <a:spLocks noChangeShapeType="1"/>
          </p:cNvSpPr>
          <p:nvPr/>
        </p:nvSpPr>
        <p:spPr bwMode="auto">
          <a:xfrm flipH="1">
            <a:off x="990600" y="1854200"/>
            <a:ext cx="127000" cy="4572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9" name="Line 135"/>
          <p:cNvSpPr>
            <a:spLocks noChangeShapeType="1"/>
          </p:cNvSpPr>
          <p:nvPr/>
        </p:nvSpPr>
        <p:spPr bwMode="auto">
          <a:xfrm>
            <a:off x="1460500" y="1905000"/>
            <a:ext cx="177800" cy="406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40" name="Text Box 136"/>
          <p:cNvSpPr txBox="1">
            <a:spLocks noChangeArrowheads="1"/>
          </p:cNvSpPr>
          <p:nvPr/>
        </p:nvSpPr>
        <p:spPr bwMode="auto">
          <a:xfrm>
            <a:off x="711200" y="53975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Our formula appears to work!</a:t>
            </a:r>
          </a:p>
        </p:txBody>
      </p:sp>
      <p:sp>
        <p:nvSpPr>
          <p:cNvPr id="840841" name="Rectangle 137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4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4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827" grpId="0"/>
      <p:bldP spid="840828" grpId="0"/>
      <p:bldP spid="840829" grpId="0" animBg="1"/>
      <p:bldP spid="840830" grpId="0" animBg="1"/>
      <p:bldP spid="840832" grpId="0"/>
      <p:bldP spid="840833" grpId="0"/>
      <p:bldP spid="840834" grpId="0"/>
      <p:bldP spid="840835" grpId="0"/>
      <p:bldP spid="840838" grpId="0" animBg="1"/>
      <p:bldP spid="840838" grpId="1" animBg="1"/>
      <p:bldP spid="840839" grpId="0" animBg="1"/>
      <p:bldP spid="8408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4F3E-4513-41CE-8AB4-09638B4F3B1E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42754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2755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2756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2757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2758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59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0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1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2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3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2764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9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277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2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4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2775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2776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2777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2778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79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0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1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2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3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4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5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6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7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2788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9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0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1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2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3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4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5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6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7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8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9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0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2801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2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3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4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5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6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7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8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09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0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1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2812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2813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4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5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6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7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8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2819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0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1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2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3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4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2825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6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7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8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9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0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1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2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3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2834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2835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2836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2837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2838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2839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2840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2841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2842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2843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2844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2845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2846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2847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2848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2849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2850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2851" name="Rectangle 99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 </a:t>
            </a:r>
            <a:r>
              <a:rPr lang="en-US" sz="2000"/>
              <a:t>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52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2853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2865" name="Text Box 113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2866" name="Rectangle 114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67" name="Rectangle 115"/>
          <p:cNvSpPr>
            <a:spLocks noChangeArrowheads="1"/>
          </p:cNvSpPr>
          <p:nvPr/>
        </p:nvSpPr>
        <p:spPr bwMode="auto">
          <a:xfrm>
            <a:off x="3263900" y="5927725"/>
            <a:ext cx="1230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leftChild</a:t>
            </a:r>
            <a:endParaRPr lang="en-US" sz="2000">
              <a:solidFill>
                <a:srgbClr val="6600CC"/>
              </a:solidFill>
            </a:endParaRPr>
          </a:p>
        </p:txBody>
      </p:sp>
      <p:sp>
        <p:nvSpPr>
          <p:cNvPr id="842870" name="Text Box 118"/>
          <p:cNvSpPr txBox="1">
            <a:spLocks noChangeArrowheads="1"/>
          </p:cNvSpPr>
          <p:nvPr/>
        </p:nvSpPr>
        <p:spPr bwMode="auto">
          <a:xfrm>
            <a:off x="3527425" y="5711825"/>
            <a:ext cx="2378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-1                       -1</a:t>
            </a:r>
          </a:p>
        </p:txBody>
      </p:sp>
      <p:sp>
        <p:nvSpPr>
          <p:cNvPr id="842873" name="Rectangle 121"/>
          <p:cNvSpPr>
            <a:spLocks noChangeArrowheads="1"/>
          </p:cNvSpPr>
          <p:nvPr/>
        </p:nvSpPr>
        <p:spPr bwMode="auto">
          <a:xfrm>
            <a:off x="5499100" y="5918200"/>
            <a:ext cx="200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42874" name="Rectangle 122"/>
          <p:cNvSpPr>
            <a:spLocks noChangeArrowheads="1"/>
          </p:cNvSpPr>
          <p:nvPr/>
        </p:nvSpPr>
        <p:spPr bwMode="auto">
          <a:xfrm>
            <a:off x="5473700" y="5257800"/>
            <a:ext cx="6350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7" name="Rectangle 125"/>
          <p:cNvSpPr>
            <a:spLocks noChangeArrowheads="1"/>
          </p:cNvSpPr>
          <p:nvPr/>
        </p:nvSpPr>
        <p:spPr bwMode="auto">
          <a:xfrm>
            <a:off x="4127500" y="5257800"/>
            <a:ext cx="4445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5" name="Rectangle 123"/>
          <p:cNvSpPr>
            <a:spLocks noChangeArrowheads="1"/>
          </p:cNvSpPr>
          <p:nvPr/>
        </p:nvSpPr>
        <p:spPr bwMode="auto">
          <a:xfrm>
            <a:off x="4089400" y="5381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79" name="Line 127"/>
          <p:cNvSpPr>
            <a:spLocks noChangeShapeType="1"/>
          </p:cNvSpPr>
          <p:nvPr/>
        </p:nvSpPr>
        <p:spPr bwMode="auto">
          <a:xfrm>
            <a:off x="2362200" y="5791200"/>
            <a:ext cx="1600200" cy="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1" name="Rectangle 129"/>
          <p:cNvSpPr>
            <a:spLocks noChangeArrowheads="1"/>
          </p:cNvSpPr>
          <p:nvPr/>
        </p:nvSpPr>
        <p:spPr bwMode="auto">
          <a:xfrm>
            <a:off x="2362200" y="5410200"/>
            <a:ext cx="16129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0" name="Text Box 128"/>
          <p:cNvSpPr txBox="1">
            <a:spLocks noChangeArrowheads="1"/>
          </p:cNvSpPr>
          <p:nvPr/>
        </p:nvSpPr>
        <p:spPr bwMode="auto">
          <a:xfrm>
            <a:off x="2273300" y="5394325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child-1</a:t>
            </a:r>
          </a:p>
        </p:txBody>
      </p:sp>
      <p:sp>
        <p:nvSpPr>
          <p:cNvPr id="842882" name="AutoShape 130"/>
          <p:cNvSpPr>
            <a:spLocks noChangeArrowheads="1"/>
          </p:cNvSpPr>
          <p:nvPr/>
        </p:nvSpPr>
        <p:spPr bwMode="auto">
          <a:xfrm>
            <a:off x="3276600" y="2628900"/>
            <a:ext cx="4076700" cy="2349500"/>
          </a:xfrm>
          <a:prstGeom prst="wedgeRoundRectCallout">
            <a:avLst>
              <a:gd name="adj1" fmla="val -44394"/>
              <a:gd name="adj2" fmla="val 68782"/>
              <a:gd name="adj3" fmla="val 16667"/>
            </a:avLst>
          </a:prstGeom>
          <a:solidFill>
            <a:srgbClr val="FFE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And, due to a property of C++ integer division…</a:t>
            </a:r>
          </a:p>
          <a:p>
            <a:endParaRPr lang="en-US" sz="1000"/>
          </a:p>
          <a:p>
            <a:r>
              <a:rPr lang="en-US"/>
              <a:t> this formula works equally well for both </a:t>
            </a:r>
            <a:r>
              <a:rPr lang="en-US">
                <a:solidFill>
                  <a:schemeClr val="accent2"/>
                </a:solidFill>
              </a:rPr>
              <a:t>left </a:t>
            </a:r>
            <a:r>
              <a:rPr lang="en-US"/>
              <a:t>and </a:t>
            </a:r>
            <a:r>
              <a:rPr lang="en-US">
                <a:solidFill>
                  <a:schemeClr val="accent2"/>
                </a:solidFill>
              </a:rPr>
              <a:t>right</a:t>
            </a:r>
            <a:r>
              <a:rPr lang="en-US"/>
              <a:t> children!</a:t>
            </a:r>
          </a:p>
        </p:txBody>
      </p:sp>
      <p:sp>
        <p:nvSpPr>
          <p:cNvPr id="842885" name="Rectangle 133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6" name="Rectangle 134"/>
          <p:cNvSpPr>
            <a:spLocks noChangeArrowheads="1"/>
          </p:cNvSpPr>
          <p:nvPr/>
        </p:nvSpPr>
        <p:spPr bwMode="auto">
          <a:xfrm>
            <a:off x="4635500" y="5397500"/>
            <a:ext cx="186690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42884" name="Picture 1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9" t="79556" r="40834" b="15778"/>
          <a:stretch>
            <a:fillRect/>
          </a:stretch>
        </p:blipFill>
        <p:spPr bwMode="auto">
          <a:xfrm>
            <a:off x="4597400" y="5448300"/>
            <a:ext cx="990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3" name="Picture 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79556" r="55348" b="11333"/>
          <a:stretch>
            <a:fillRect/>
          </a:stretch>
        </p:blipFill>
        <p:spPr bwMode="auto">
          <a:xfrm>
            <a:off x="2260600" y="5445125"/>
            <a:ext cx="17351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7" name="Picture 1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18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20" dur="2000" fill="hold"/>
                                        <p:tgtEl>
                                          <p:spTgt spid="842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42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07777 L -0.10278 -0.075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445 " pathEditMode="relative" ptsTypes="AA">
                                      <p:cBhvr>
                                        <p:cTn id="36" dur="2000" fill="hold"/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13056 0.05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268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4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4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093 L 0.20573 -0.0194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-101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0037 L -0.18333 -0.0055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851" grpId="0"/>
      <p:bldP spid="842852" grpId="0"/>
      <p:bldP spid="842853" grpId="0"/>
      <p:bldP spid="842865" grpId="0"/>
      <p:bldP spid="842867" grpId="0"/>
      <p:bldP spid="842867" grpId="1"/>
      <p:bldP spid="842870" grpId="0"/>
      <p:bldP spid="842870" grpId="1"/>
      <p:bldP spid="842873" grpId="0"/>
      <p:bldP spid="842874" grpId="0" animBg="1"/>
      <p:bldP spid="842877" grpId="0" animBg="1"/>
      <p:bldP spid="842875" grpId="0"/>
      <p:bldP spid="842875" grpId="1"/>
      <p:bldP spid="842879" grpId="0" animBg="1"/>
      <p:bldP spid="842881" grpId="0" animBg="1"/>
      <p:bldP spid="842880" grpId="0"/>
      <p:bldP spid="842882" grpId="0" animBg="1"/>
      <p:bldP spid="842882" grpId="1" animBg="1"/>
      <p:bldP spid="842885" grpId="0" animBg="1"/>
      <p:bldP spid="84288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73A5-D7BB-4B7C-918E-5FD0B40FC0CD}" type="slidenum">
              <a:rPr lang="en-US"/>
              <a:pPr/>
              <a:t>25</a:t>
            </a:fld>
            <a:endParaRPr lang="en-US"/>
          </a:p>
        </p:txBody>
      </p:sp>
      <p:grpSp>
        <p:nvGrpSpPr>
          <p:cNvPr id="844802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4803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4804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4805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4806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7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8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9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0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1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481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3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4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6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7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4818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9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1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2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4823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4824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4825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4826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7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8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9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0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1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2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3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4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5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4836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7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8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9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0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1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2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3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4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5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6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7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8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4849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0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1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2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3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4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5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6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7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8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9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4860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4861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2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3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4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5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6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4867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8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9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0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1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2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4873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4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5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6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7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8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9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0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1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4882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4883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4884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4885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4886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4887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4888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4889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4890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4891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4892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4893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4894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4895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4896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4897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4898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4900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4901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4902" name="Text Box 102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4903" name="Rectangle 103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14" name="Rectangle 114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4923" name="Group 123"/>
          <p:cNvGrpSpPr>
            <a:grpSpLocks/>
          </p:cNvGrpSpPr>
          <p:nvPr/>
        </p:nvGrpSpPr>
        <p:grpSpPr bwMode="auto">
          <a:xfrm>
            <a:off x="165100" y="3124200"/>
            <a:ext cx="7073900" cy="3581400"/>
            <a:chOff x="104" y="1968"/>
            <a:chExt cx="4456" cy="2256"/>
          </a:xfrm>
        </p:grpSpPr>
        <p:sp>
          <p:nvSpPr>
            <p:cNvPr id="844921" name="Rectangle 121"/>
            <p:cNvSpPr>
              <a:spLocks noChangeArrowheads="1"/>
            </p:cNvSpPr>
            <p:nvPr/>
          </p:nvSpPr>
          <p:spPr bwMode="auto">
            <a:xfrm>
              <a:off x="1440" y="1968"/>
              <a:ext cx="3120" cy="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922" name="Rectangle 122"/>
            <p:cNvSpPr>
              <a:spLocks noChangeArrowheads="1"/>
            </p:cNvSpPr>
            <p:nvPr/>
          </p:nvSpPr>
          <p:spPr bwMode="auto">
            <a:xfrm>
              <a:off x="104" y="2400"/>
              <a:ext cx="1464" cy="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44918" name="Picture 1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4920" name="Text Box 120"/>
          <p:cNvSpPr txBox="1">
            <a:spLocks noChangeArrowheads="1"/>
          </p:cNvSpPr>
          <p:nvPr/>
        </p:nvSpPr>
        <p:spPr bwMode="auto">
          <a:xfrm>
            <a:off x="2349500" y="37941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let’s verify that it works…</a:t>
            </a:r>
          </a:p>
        </p:txBody>
      </p:sp>
      <p:sp>
        <p:nvSpPr>
          <p:cNvPr id="844924" name="Rectangle 124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25" name="Text Box 125"/>
          <p:cNvSpPr txBox="1">
            <a:spLocks noChangeArrowheads="1"/>
          </p:cNvSpPr>
          <p:nvPr/>
        </p:nvSpPr>
        <p:spPr bwMode="auto">
          <a:xfrm>
            <a:off x="2260600" y="42640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#1 is… (</a:t>
            </a:r>
            <a:r>
              <a:rPr lang="en-US" sz="2000">
                <a:solidFill>
                  <a:srgbClr val="6600CC"/>
                </a:solidFill>
              </a:rPr>
              <a:t>1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26" name="Oval 126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27" name="AutoShape 127"/>
          <p:cNvCxnSpPr>
            <a:cxnSpLocks noChangeShapeType="1"/>
            <a:stCxn id="844924" idx="3"/>
            <a:endCxn id="844806" idx="3"/>
          </p:cNvCxnSpPr>
          <p:nvPr/>
        </p:nvCxnSpPr>
        <p:spPr bwMode="auto">
          <a:xfrm flipH="1" flipV="1">
            <a:off x="8763000" y="1841500"/>
            <a:ext cx="20638" cy="3111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29" name="AutoShape 129"/>
          <p:cNvCxnSpPr>
            <a:cxnSpLocks noChangeShapeType="1"/>
            <a:stCxn id="844926" idx="0"/>
            <a:endCxn id="844836" idx="1"/>
          </p:cNvCxnSpPr>
          <p:nvPr/>
        </p:nvCxnSpPr>
        <p:spPr bwMode="auto">
          <a:xfrm rot="16200000">
            <a:off x="1478756" y="781844"/>
            <a:ext cx="284163" cy="701675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0" name="Text Box 130"/>
          <p:cNvSpPr txBox="1">
            <a:spLocks noChangeArrowheads="1"/>
          </p:cNvSpPr>
          <p:nvPr/>
        </p:nvSpPr>
        <p:spPr bwMode="auto">
          <a:xfrm>
            <a:off x="2286000" y="4632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#2 is… (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31" name="Rectangle 131"/>
          <p:cNvSpPr>
            <a:spLocks noChangeArrowheads="1"/>
          </p:cNvSpPr>
          <p:nvPr/>
        </p:nvSpPr>
        <p:spPr bwMode="auto">
          <a:xfrm>
            <a:off x="7327900" y="2298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2" name="Oval 132"/>
          <p:cNvSpPr>
            <a:spLocks noChangeArrowheads="1"/>
          </p:cNvSpPr>
          <p:nvPr/>
        </p:nvSpPr>
        <p:spPr bwMode="auto">
          <a:xfrm>
            <a:off x="29845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3" name="AutoShape 133"/>
          <p:cNvCxnSpPr>
            <a:cxnSpLocks noChangeShapeType="1"/>
            <a:stCxn id="844931" idx="3"/>
            <a:endCxn id="844806" idx="3"/>
          </p:cNvCxnSpPr>
          <p:nvPr/>
        </p:nvCxnSpPr>
        <p:spPr bwMode="auto">
          <a:xfrm flipH="1" flipV="1">
            <a:off x="8763000" y="1841500"/>
            <a:ext cx="20638" cy="6286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4" name="AutoShape 134"/>
          <p:cNvCxnSpPr>
            <a:cxnSpLocks noChangeShapeType="1"/>
            <a:stCxn id="844932" idx="0"/>
            <a:endCxn id="844836" idx="3"/>
          </p:cNvCxnSpPr>
          <p:nvPr/>
        </p:nvCxnSpPr>
        <p:spPr bwMode="auto">
          <a:xfrm rot="5400000" flipH="1">
            <a:off x="2928937" y="762001"/>
            <a:ext cx="284163" cy="741362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5" name="Text Box 135"/>
          <p:cNvSpPr txBox="1">
            <a:spLocks noChangeArrowheads="1"/>
          </p:cNvSpPr>
          <p:nvPr/>
        </p:nvSpPr>
        <p:spPr bwMode="auto">
          <a:xfrm>
            <a:off x="2286000" y="5013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#7 is… (</a:t>
            </a:r>
            <a:r>
              <a:rPr lang="en-US" sz="2000">
                <a:solidFill>
                  <a:srgbClr val="6600CC"/>
                </a:solidFill>
              </a:rPr>
              <a:t>7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44936" name="Oval 136"/>
          <p:cNvSpPr>
            <a:spLocks noChangeArrowheads="1"/>
          </p:cNvSpPr>
          <p:nvPr/>
        </p:nvSpPr>
        <p:spPr bwMode="auto">
          <a:xfrm>
            <a:off x="76200" y="30099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7" name="Rectangle 137"/>
          <p:cNvSpPr>
            <a:spLocks noChangeArrowheads="1"/>
          </p:cNvSpPr>
          <p:nvPr/>
        </p:nvSpPr>
        <p:spPr bwMode="auto">
          <a:xfrm>
            <a:off x="7340600" y="39751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8" name="AutoShape 138"/>
          <p:cNvCxnSpPr>
            <a:cxnSpLocks noChangeShapeType="1"/>
            <a:endCxn id="844826" idx="1"/>
          </p:cNvCxnSpPr>
          <p:nvPr/>
        </p:nvCxnSpPr>
        <p:spPr bwMode="auto">
          <a:xfrm rot="16200000">
            <a:off x="92075" y="2720975"/>
            <a:ext cx="595313" cy="373063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9" name="AutoShape 139"/>
          <p:cNvCxnSpPr>
            <a:cxnSpLocks noChangeShapeType="1"/>
            <a:stCxn id="844937" idx="3"/>
            <a:endCxn id="844809" idx="3"/>
          </p:cNvCxnSpPr>
          <p:nvPr/>
        </p:nvCxnSpPr>
        <p:spPr bwMode="auto">
          <a:xfrm flipH="1" flipV="1">
            <a:off x="8763000" y="2828925"/>
            <a:ext cx="33338" cy="1317625"/>
          </a:xfrm>
          <a:prstGeom prst="curvedConnector3">
            <a:avLst>
              <a:gd name="adj1" fmla="val -623810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40" name="Text Box 140"/>
          <p:cNvSpPr txBox="1">
            <a:spLocks noChangeArrowheads="1"/>
          </p:cNvSpPr>
          <p:nvPr/>
        </p:nvSpPr>
        <p:spPr bwMode="auto">
          <a:xfrm>
            <a:off x="241300" y="5953125"/>
            <a:ext cx="7483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Cool stool!  So now we know how to </a:t>
            </a:r>
            <a:r>
              <a:rPr lang="en-US" sz="2000">
                <a:solidFill>
                  <a:srgbClr val="6600CC"/>
                </a:solidFill>
              </a:rPr>
              <a:t>locate the children</a:t>
            </a:r>
            <a:r>
              <a:rPr lang="en-US" sz="2000"/>
              <a:t> of a node, </a:t>
            </a:r>
            <a:r>
              <a:rPr lang="en-US" sz="2000">
                <a:solidFill>
                  <a:srgbClr val="6600CC"/>
                </a:solidFill>
              </a:rPr>
              <a:t>find the parent</a:t>
            </a:r>
            <a:r>
              <a:rPr lang="en-US" sz="2000"/>
              <a:t> of a node, and </a:t>
            </a:r>
            <a:r>
              <a:rPr lang="en-US" sz="2000">
                <a:solidFill>
                  <a:srgbClr val="6600CC"/>
                </a:solidFill>
              </a:rPr>
              <a:t>add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remove</a:t>
            </a:r>
            <a:r>
              <a:rPr lang="en-US" sz="2000"/>
              <a:t> nodes!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4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44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844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4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4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900" grpId="0"/>
      <p:bldP spid="844901" grpId="0"/>
      <p:bldP spid="844902" grpId="0"/>
      <p:bldP spid="844920" grpId="0"/>
      <p:bldP spid="844924" grpId="0" animBg="1"/>
      <p:bldP spid="844924" grpId="1" animBg="1"/>
      <p:bldP spid="844925" grpId="0"/>
      <p:bldP spid="844926" grpId="0" animBg="1"/>
      <p:bldP spid="844926" grpId="1" animBg="1"/>
      <p:bldP spid="844930" grpId="0"/>
      <p:bldP spid="844931" grpId="0" animBg="1"/>
      <p:bldP spid="844931" grpId="1" animBg="1"/>
      <p:bldP spid="844932" grpId="0" animBg="1"/>
      <p:bldP spid="844932" grpId="1" animBg="1"/>
      <p:bldP spid="844935" grpId="0"/>
      <p:bldP spid="844936" grpId="0" animBg="1"/>
      <p:bldP spid="844937" grpId="0" animBg="1"/>
      <p:bldP spid="8449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B7B8-E86E-46EC-885D-E4FE7C8FD50F}" type="slidenum">
              <a:rPr lang="en-US"/>
              <a:pPr/>
              <a:t>26</a:t>
            </a:fld>
            <a:endParaRPr lang="en-US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 an Array Summary</a:t>
            </a:r>
          </a:p>
        </p:txBody>
      </p:sp>
      <p:sp>
        <p:nvSpPr>
          <p:cNvPr id="756739" name="Text Box 3"/>
          <p:cNvSpPr txBox="1">
            <a:spLocks noChangeArrowheads="1"/>
          </p:cNvSpPr>
          <p:nvPr/>
        </p:nvSpPr>
        <p:spPr bwMode="auto">
          <a:xfrm>
            <a:off x="771525" y="1358900"/>
            <a:ext cx="709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now we know how to store a heap in an array!</a:t>
            </a:r>
          </a:p>
        </p:txBody>
      </p:sp>
      <p:sp>
        <p:nvSpPr>
          <p:cNvPr id="756741" name="Text Box 5"/>
          <p:cNvSpPr txBox="1">
            <a:spLocks noChangeArrowheads="1"/>
          </p:cNvSpPr>
          <p:nvPr/>
        </p:nvSpPr>
        <p:spPr bwMode="auto">
          <a:xfrm>
            <a:off x="407988" y="3048000"/>
            <a:ext cx="86296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The root of the heap goes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array[0]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node appears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its children, if they exist, are in these locations: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non-root node is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 (Use integer division)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756742" name="Text Box 6"/>
          <p:cNvSpPr txBox="1">
            <a:spLocks noChangeArrowheads="1"/>
          </p:cNvSpPr>
          <p:nvPr/>
        </p:nvSpPr>
        <p:spPr bwMode="auto">
          <a:xfrm>
            <a:off x="1254125" y="20828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a recap of what we just learned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 build="p"/>
      <p:bldP spid="7567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4C47-1DAE-4EA6-80FA-0C990560CB7B}" type="slidenum">
              <a:rPr lang="en-US"/>
              <a:pPr/>
              <a:t>27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09088" name="Rectangle 128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08965" name="Group 5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7" name="Rectangle 7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08973" name="Text Box 13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08974" name="Text Box 14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08976" name="Text Box 16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08977" name="Text Box 17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08978" name="Text Box 18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5859463" y="1577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09057" name="Text Box 97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grpSp>
        <p:nvGrpSpPr>
          <p:cNvPr id="809087" name="Group 127"/>
          <p:cNvGrpSpPr>
            <a:grpSpLocks/>
          </p:cNvGrpSpPr>
          <p:nvPr/>
        </p:nvGrpSpPr>
        <p:grpSpPr bwMode="auto">
          <a:xfrm>
            <a:off x="7040563" y="96838"/>
            <a:ext cx="2062162" cy="1274762"/>
            <a:chOff x="4435" y="61"/>
            <a:chExt cx="1299" cy="803"/>
          </a:xfrm>
        </p:grpSpPr>
        <p:sp>
          <p:nvSpPr>
            <p:cNvPr id="809085" name="AutoShape 12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86" name="Rectangle 126"/>
            <p:cNvSpPr>
              <a:spLocks noChangeArrowheads="1"/>
            </p:cNvSpPr>
            <p:nvPr/>
          </p:nvSpPr>
          <p:spPr bwMode="auto">
            <a:xfrm>
              <a:off x="4516" y="96"/>
              <a:ext cx="110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/>
                <a:t>BinaryTree()   </a:t>
              </a:r>
            </a:p>
            <a:p>
              <a:pPr algn="l"/>
              <a:r>
                <a:rPr lang="en-US" sz="1800"/>
                <a:t>{ </a:t>
              </a:r>
            </a:p>
            <a:p>
              <a:pPr algn="l"/>
              <a:r>
                <a:rPr lang="en-US" sz="1800"/>
                <a:t>  num = 0;  </a:t>
              </a:r>
            </a:p>
            <a:p>
              <a:pPr algn="l"/>
              <a:r>
                <a:rPr lang="en-US" sz="1800"/>
                <a:t>}</a:t>
              </a:r>
            </a:p>
          </p:txBody>
        </p:sp>
      </p:grpSp>
      <p:sp>
        <p:nvSpPr>
          <p:cNvPr id="809089" name="Line 129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0" name="Line 130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1" name="Line 131"/>
          <p:cNvSpPr>
            <a:spLocks noChangeShapeType="1"/>
          </p:cNvSpPr>
          <p:nvPr/>
        </p:nvSpPr>
        <p:spPr bwMode="auto">
          <a:xfrm>
            <a:off x="6867525" y="352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2" name="Line 132"/>
          <p:cNvSpPr>
            <a:spLocks noChangeShapeType="1"/>
          </p:cNvSpPr>
          <p:nvPr/>
        </p:nvSpPr>
        <p:spPr bwMode="auto">
          <a:xfrm>
            <a:off x="7019925" y="895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3" name="Line 133"/>
          <p:cNvSpPr>
            <a:spLocks noChangeShapeType="1"/>
          </p:cNvSpPr>
          <p:nvPr/>
        </p:nvSpPr>
        <p:spPr bwMode="auto">
          <a:xfrm>
            <a:off x="58674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094" name="Group 134"/>
          <p:cNvGrpSpPr>
            <a:grpSpLocks/>
          </p:cNvGrpSpPr>
          <p:nvPr/>
        </p:nvGrpSpPr>
        <p:grpSpPr bwMode="auto">
          <a:xfrm>
            <a:off x="6926263" y="41275"/>
            <a:ext cx="4129087" cy="1682750"/>
            <a:chOff x="4430" y="61"/>
            <a:chExt cx="2601" cy="803"/>
          </a:xfrm>
        </p:grpSpPr>
        <p:sp>
          <p:nvSpPr>
            <p:cNvPr id="809095" name="AutoShape 13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96" name="Rectangle 136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097" name="Line 137"/>
          <p:cNvSpPr>
            <a:spLocks noChangeShapeType="1"/>
          </p:cNvSpPr>
          <p:nvPr/>
        </p:nvSpPr>
        <p:spPr bwMode="auto">
          <a:xfrm>
            <a:off x="6650038" y="5365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8" name="Text Box 138"/>
          <p:cNvSpPr txBox="1">
            <a:spLocks noChangeArrowheads="1"/>
          </p:cNvSpPr>
          <p:nvPr/>
        </p:nvSpPr>
        <p:spPr bwMode="auto">
          <a:xfrm>
            <a:off x="8382000" y="1238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123</a:t>
            </a:r>
          </a:p>
        </p:txBody>
      </p:sp>
      <p:sp>
        <p:nvSpPr>
          <p:cNvPr id="809099" name="Line 139"/>
          <p:cNvSpPr>
            <a:spLocks noChangeShapeType="1"/>
          </p:cNvSpPr>
          <p:nvPr/>
        </p:nvSpPr>
        <p:spPr bwMode="auto">
          <a:xfrm>
            <a:off x="6858000" y="10382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0" name="Text Box 140"/>
          <p:cNvSpPr txBox="1">
            <a:spLocks noChangeArrowheads="1"/>
          </p:cNvSpPr>
          <p:nvPr/>
        </p:nvSpPr>
        <p:spPr bwMode="auto">
          <a:xfrm>
            <a:off x="7264400" y="609600"/>
            <a:ext cx="124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a[0] = 123</a:t>
            </a:r>
          </a:p>
        </p:txBody>
      </p:sp>
      <p:sp>
        <p:nvSpPr>
          <p:cNvPr id="809101" name="Line 141"/>
          <p:cNvSpPr>
            <a:spLocks noChangeShapeType="1"/>
          </p:cNvSpPr>
          <p:nvPr/>
        </p:nvSpPr>
        <p:spPr bwMode="auto">
          <a:xfrm>
            <a:off x="6848475" y="1276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02" name="Group 142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09103" name="Rectangle 143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4" name="Text Box 144"/>
            <p:cNvSpPr txBox="1">
              <a:spLocks noChangeArrowheads="1"/>
            </p:cNvSpPr>
            <p:nvPr/>
          </p:nvSpPr>
          <p:spPr bwMode="auto">
            <a:xfrm>
              <a:off x="676" y="376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1</a:t>
              </a:r>
            </a:p>
          </p:txBody>
        </p:sp>
      </p:grpSp>
      <p:sp>
        <p:nvSpPr>
          <p:cNvPr id="809105" name="Line 145"/>
          <p:cNvSpPr>
            <a:spLocks noChangeShapeType="1"/>
          </p:cNvSpPr>
          <p:nvPr/>
        </p:nvSpPr>
        <p:spPr bwMode="auto">
          <a:xfrm>
            <a:off x="5857875" y="2266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6" name="Text Box 146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grpSp>
        <p:nvGrpSpPr>
          <p:cNvPr id="809107" name="Group 147"/>
          <p:cNvGrpSpPr>
            <a:grpSpLocks/>
          </p:cNvGrpSpPr>
          <p:nvPr/>
        </p:nvGrpSpPr>
        <p:grpSpPr bwMode="auto">
          <a:xfrm>
            <a:off x="6902450" y="303213"/>
            <a:ext cx="4129088" cy="1682750"/>
            <a:chOff x="4430" y="61"/>
            <a:chExt cx="2601" cy="803"/>
          </a:xfrm>
        </p:grpSpPr>
        <p:sp>
          <p:nvSpPr>
            <p:cNvPr id="809108" name="AutoShape 148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09" name="Rectangle 149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10" name="Line 150"/>
          <p:cNvSpPr>
            <a:spLocks noChangeShapeType="1"/>
          </p:cNvSpPr>
          <p:nvPr/>
        </p:nvSpPr>
        <p:spPr bwMode="auto">
          <a:xfrm>
            <a:off x="6626225" y="7985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1" name="Text Box 151"/>
          <p:cNvSpPr txBox="1">
            <a:spLocks noChangeArrowheads="1"/>
          </p:cNvSpPr>
          <p:nvPr/>
        </p:nvSpPr>
        <p:spPr bwMode="auto">
          <a:xfrm>
            <a:off x="8358188" y="385763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42</a:t>
            </a:r>
          </a:p>
        </p:txBody>
      </p:sp>
      <p:sp>
        <p:nvSpPr>
          <p:cNvPr id="809112" name="Line 152"/>
          <p:cNvSpPr>
            <a:spLocks noChangeShapeType="1"/>
          </p:cNvSpPr>
          <p:nvPr/>
        </p:nvSpPr>
        <p:spPr bwMode="auto">
          <a:xfrm>
            <a:off x="6834188" y="13001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3" name="Text Box 153"/>
          <p:cNvSpPr txBox="1">
            <a:spLocks noChangeArrowheads="1"/>
          </p:cNvSpPr>
          <p:nvPr/>
        </p:nvSpPr>
        <p:spPr bwMode="auto">
          <a:xfrm>
            <a:off x="7240588" y="871538"/>
            <a:ext cx="110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a[1] = 42</a:t>
            </a:r>
          </a:p>
        </p:txBody>
      </p:sp>
      <p:sp>
        <p:nvSpPr>
          <p:cNvPr id="809114" name="Line 154"/>
          <p:cNvSpPr>
            <a:spLocks noChangeShapeType="1"/>
          </p:cNvSpPr>
          <p:nvPr/>
        </p:nvSpPr>
        <p:spPr bwMode="auto">
          <a:xfrm>
            <a:off x="6824663" y="15382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15" name="Group 155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16" name="Rectangle 156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7" name="Text Box 157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2</a:t>
              </a:r>
            </a:p>
          </p:txBody>
        </p:sp>
      </p:grpSp>
      <p:sp>
        <p:nvSpPr>
          <p:cNvPr id="809118" name="Line 158"/>
          <p:cNvSpPr>
            <a:spLocks noChangeShapeType="1"/>
          </p:cNvSpPr>
          <p:nvPr/>
        </p:nvSpPr>
        <p:spPr bwMode="auto">
          <a:xfrm>
            <a:off x="5848350" y="2533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9" name="Text Box 159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grpSp>
        <p:nvGrpSpPr>
          <p:cNvPr id="809120" name="Group 160"/>
          <p:cNvGrpSpPr>
            <a:grpSpLocks/>
          </p:cNvGrpSpPr>
          <p:nvPr/>
        </p:nvGrpSpPr>
        <p:grpSpPr bwMode="auto">
          <a:xfrm>
            <a:off x="6892925" y="569913"/>
            <a:ext cx="4129088" cy="1682750"/>
            <a:chOff x="4430" y="61"/>
            <a:chExt cx="2601" cy="803"/>
          </a:xfrm>
        </p:grpSpPr>
        <p:sp>
          <p:nvSpPr>
            <p:cNvPr id="809121" name="AutoShape 16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22" name="Rectangle 162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23" name="Line 163"/>
          <p:cNvSpPr>
            <a:spLocks noChangeShapeType="1"/>
          </p:cNvSpPr>
          <p:nvPr/>
        </p:nvSpPr>
        <p:spPr bwMode="auto">
          <a:xfrm>
            <a:off x="6616700" y="10652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4" name="Text Box 164"/>
          <p:cNvSpPr txBox="1">
            <a:spLocks noChangeArrowheads="1"/>
          </p:cNvSpPr>
          <p:nvPr/>
        </p:nvSpPr>
        <p:spPr bwMode="auto">
          <a:xfrm>
            <a:off x="8348663" y="652463"/>
            <a:ext cx="446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-7</a:t>
            </a:r>
          </a:p>
        </p:txBody>
      </p:sp>
      <p:sp>
        <p:nvSpPr>
          <p:cNvPr id="809125" name="Line 165"/>
          <p:cNvSpPr>
            <a:spLocks noChangeShapeType="1"/>
          </p:cNvSpPr>
          <p:nvPr/>
        </p:nvSpPr>
        <p:spPr bwMode="auto">
          <a:xfrm>
            <a:off x="6824663" y="15668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6" name="Text Box 166"/>
          <p:cNvSpPr txBox="1">
            <a:spLocks noChangeArrowheads="1"/>
          </p:cNvSpPr>
          <p:nvPr/>
        </p:nvSpPr>
        <p:spPr bwMode="auto">
          <a:xfrm>
            <a:off x="7231063" y="1138238"/>
            <a:ext cx="1100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a[2] = -7</a:t>
            </a:r>
          </a:p>
        </p:txBody>
      </p:sp>
      <p:sp>
        <p:nvSpPr>
          <p:cNvPr id="809127" name="Line 167"/>
          <p:cNvSpPr>
            <a:spLocks noChangeShapeType="1"/>
          </p:cNvSpPr>
          <p:nvPr/>
        </p:nvSpPr>
        <p:spPr bwMode="auto">
          <a:xfrm>
            <a:off x="6815138" y="18049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28" name="Group 168"/>
          <p:cNvGrpSpPr>
            <a:grpSpLocks/>
          </p:cNvGrpSpPr>
          <p:nvPr/>
        </p:nvGrpSpPr>
        <p:grpSpPr bwMode="auto">
          <a:xfrm>
            <a:off x="2990850" y="5753100"/>
            <a:ext cx="379413" cy="457200"/>
            <a:chOff x="672" y="3766"/>
            <a:chExt cx="239" cy="288"/>
          </a:xfrm>
        </p:grpSpPr>
        <p:sp>
          <p:nvSpPr>
            <p:cNvPr id="809129" name="Rectangle 169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0" name="Text Box 170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809132" name="Line 172"/>
          <p:cNvSpPr>
            <a:spLocks noChangeShapeType="1"/>
          </p:cNvSpPr>
          <p:nvPr/>
        </p:nvSpPr>
        <p:spPr bwMode="auto">
          <a:xfrm>
            <a:off x="5848350" y="2819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3" name="Text Box 173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grpSp>
        <p:nvGrpSpPr>
          <p:cNvPr id="809134" name="Group 174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35" name="Rectangle 175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6" name="Text Box 176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4</a:t>
              </a:r>
            </a:p>
          </p:txBody>
        </p:sp>
      </p:grpSp>
      <p:sp>
        <p:nvSpPr>
          <p:cNvPr id="809137" name="Line 177"/>
          <p:cNvSpPr>
            <a:spLocks noChangeShapeType="1"/>
          </p:cNvSpPr>
          <p:nvPr/>
        </p:nvSpPr>
        <p:spPr bwMode="auto">
          <a:xfrm>
            <a:off x="5857875" y="30861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8" name="Text Box 178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09139" name="Group 179"/>
          <p:cNvGrpSpPr>
            <a:grpSpLocks/>
          </p:cNvGrpSpPr>
          <p:nvPr/>
        </p:nvGrpSpPr>
        <p:grpSpPr bwMode="auto">
          <a:xfrm>
            <a:off x="3009900" y="5743575"/>
            <a:ext cx="379413" cy="457200"/>
            <a:chOff x="672" y="3766"/>
            <a:chExt cx="239" cy="288"/>
          </a:xfrm>
        </p:grpSpPr>
        <p:sp>
          <p:nvSpPr>
            <p:cNvPr id="809140" name="Rectangle 180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1" name="Text Box 181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grpSp>
        <p:nvGrpSpPr>
          <p:cNvPr id="809142" name="Group 182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09143" name="Rectangle 183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4" name="Text Box 184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09145" name="Group 185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09146" name="Group 186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09147" name="Rectangle 18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48" name="Text Box 188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09149" name="Line 18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0" name="Group 190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09151" name="Group 191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09152" name="Rectangle 19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3" name="Text Box 193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09154" name="Line 19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5" name="Group 195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09156" name="Group 196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09157" name="Rectangle 19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8" name="Text Box 198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09159" name="Line 19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60" name="Group 200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09161" name="Group 201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09162" name="Rectangle 20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63" name="Text Box 203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09164" name="Line 20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0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0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0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80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80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9" grpId="0" animBg="1"/>
      <p:bldP spid="808979" grpId="1" animBg="1"/>
      <p:bldP spid="808982" grpId="0"/>
      <p:bldP spid="808988" grpId="0"/>
      <p:bldP spid="809091" grpId="0" animBg="1"/>
      <p:bldP spid="809091" grpId="1" animBg="1"/>
      <p:bldP spid="809092" grpId="0" animBg="1"/>
      <p:bldP spid="809092" grpId="1" animBg="1"/>
      <p:bldP spid="809093" grpId="0" animBg="1"/>
      <p:bldP spid="809093" grpId="1" animBg="1"/>
      <p:bldP spid="809097" grpId="0" animBg="1"/>
      <p:bldP spid="809097" grpId="1" animBg="1"/>
      <p:bldP spid="809098" grpId="0"/>
      <p:bldP spid="809098" grpId="1"/>
      <p:bldP spid="809099" grpId="0" animBg="1"/>
      <p:bldP spid="809099" grpId="1" animBg="1"/>
      <p:bldP spid="809100" grpId="0"/>
      <p:bldP spid="809100" grpId="1"/>
      <p:bldP spid="809101" grpId="0" animBg="1"/>
      <p:bldP spid="809101" grpId="1" animBg="1"/>
      <p:bldP spid="809105" grpId="0" animBg="1"/>
      <p:bldP spid="809105" grpId="1" animBg="1"/>
      <p:bldP spid="809106" grpId="0"/>
      <p:bldP spid="809110" grpId="0" animBg="1"/>
      <p:bldP spid="809110" grpId="1" animBg="1"/>
      <p:bldP spid="809111" grpId="0"/>
      <p:bldP spid="809111" grpId="1"/>
      <p:bldP spid="809112" grpId="0" animBg="1"/>
      <p:bldP spid="809112" grpId="1" animBg="1"/>
      <p:bldP spid="809113" grpId="0"/>
      <p:bldP spid="809113" grpId="1"/>
      <p:bldP spid="809114" grpId="0" animBg="1"/>
      <p:bldP spid="809114" grpId="1" animBg="1"/>
      <p:bldP spid="809118" grpId="0" animBg="1"/>
      <p:bldP spid="809118" grpId="1" animBg="1"/>
      <p:bldP spid="809119" grpId="0"/>
      <p:bldP spid="809123" grpId="0" animBg="1"/>
      <p:bldP spid="809123" grpId="1" animBg="1"/>
      <p:bldP spid="809124" grpId="0"/>
      <p:bldP spid="809124" grpId="1"/>
      <p:bldP spid="809125" grpId="0" animBg="1"/>
      <p:bldP spid="809125" grpId="1" animBg="1"/>
      <p:bldP spid="809126" grpId="0"/>
      <p:bldP spid="809126" grpId="1"/>
      <p:bldP spid="809127" grpId="0" animBg="1"/>
      <p:bldP spid="809127" grpId="1" animBg="1"/>
      <p:bldP spid="809132" grpId="0" animBg="1"/>
      <p:bldP spid="809132" grpId="1" animBg="1"/>
      <p:bldP spid="809133" grpId="0"/>
      <p:bldP spid="809137" grpId="0" animBg="1"/>
      <p:bldP spid="809137" grpId="1" animBg="1"/>
      <p:bldP spid="8091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D07F-AC45-4626-8718-D41523737880}" type="slidenum">
              <a:rPr lang="en-US"/>
              <a:pPr/>
              <a:t>28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13" name="Text Box 5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11014" name="Group 6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11015" name="Rectangle 7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6" name="Rectangle 8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8" name="Rectangle 10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9" name="Rectangle 11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11022" name="Text Box 14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11023" name="Text Box 15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11025" name="Text Box 17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11026" name="Text Box 18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11027" name="Text Box 19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11029" name="Text Box 21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11030" name="Text Box 22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031" name="Text Box 23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sp>
        <p:nvSpPr>
          <p:cNvPr id="811035" name="Line 27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36" name="Line 28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040" name="Group 32"/>
          <p:cNvGrpSpPr>
            <a:grpSpLocks/>
          </p:cNvGrpSpPr>
          <p:nvPr/>
        </p:nvGrpSpPr>
        <p:grpSpPr bwMode="auto">
          <a:xfrm>
            <a:off x="6858000" y="1676400"/>
            <a:ext cx="2362200" cy="1682750"/>
            <a:chOff x="4430" y="61"/>
            <a:chExt cx="1488" cy="803"/>
          </a:xfrm>
        </p:grpSpPr>
        <p:sp>
          <p:nvSpPr>
            <p:cNvPr id="811041" name="AutoShape 33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042" name="Rectangle 34"/>
            <p:cNvSpPr>
              <a:spLocks noChangeArrowheads="1"/>
            </p:cNvSpPr>
            <p:nvPr/>
          </p:nvSpPr>
          <p:spPr bwMode="auto">
            <a:xfrm>
              <a:off x="4430" y="157"/>
              <a:ext cx="1488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GetRootIndex()    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return(0);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grpSp>
        <p:nvGrpSpPr>
          <p:cNvPr id="811048" name="Group 40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11049" name="Rectangle 41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50" name="Text Box 42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sp>
        <p:nvSpPr>
          <p:cNvPr id="811052" name="Text Box 44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065" name="Text Box 57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sp>
        <p:nvSpPr>
          <p:cNvPr id="811078" name="Text Box 70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sp>
        <p:nvSpPr>
          <p:cNvPr id="811083" name="Text Box 75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11087" name="Group 79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11088" name="Rectangle 80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89" name="Text Box 81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11090" name="Group 82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11091" name="Group 83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11092" name="Rectangle 8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3" name="Text Box 85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11094" name="Line 8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095" name="Group 87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11096" name="Group 88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11097" name="Rectangle 8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8" name="Text Box 90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11099" name="Line 9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0" name="Group 92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11101" name="Group 93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11102" name="Rectangle 9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3" name="Text Box 95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11104" name="Line 9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5" name="Group 97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11106" name="Group 98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11107" name="Rectangle 9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8" name="Text Box 100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11109" name="Line 10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11110" name="Line 102"/>
          <p:cNvSpPr>
            <a:spLocks noChangeShapeType="1"/>
          </p:cNvSpPr>
          <p:nvPr/>
        </p:nvSpPr>
        <p:spPr bwMode="auto">
          <a:xfrm>
            <a:off x="5868988" y="36401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1" name="Line 103"/>
          <p:cNvSpPr>
            <a:spLocks noChangeShapeType="1"/>
          </p:cNvSpPr>
          <p:nvPr/>
        </p:nvSpPr>
        <p:spPr bwMode="auto">
          <a:xfrm>
            <a:off x="6569075" y="21669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2" name="Line 104"/>
          <p:cNvSpPr>
            <a:spLocks noChangeShapeType="1"/>
          </p:cNvSpPr>
          <p:nvPr/>
        </p:nvSpPr>
        <p:spPr bwMode="auto">
          <a:xfrm>
            <a:off x="6721475" y="2667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4" name="Text Box 106"/>
          <p:cNvSpPr txBox="1">
            <a:spLocks noChangeArrowheads="1"/>
          </p:cNvSpPr>
          <p:nvPr/>
        </p:nvSpPr>
        <p:spPr bwMode="auto">
          <a:xfrm>
            <a:off x="6477000" y="31702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15" name="Line 107"/>
          <p:cNvSpPr>
            <a:spLocks noChangeShapeType="1"/>
          </p:cNvSpPr>
          <p:nvPr/>
        </p:nvSpPr>
        <p:spPr bwMode="auto">
          <a:xfrm>
            <a:off x="5876925" y="3905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7" name="Rectangle 109"/>
          <p:cNvSpPr>
            <a:spLocks noChangeArrowheads="1"/>
          </p:cNvSpPr>
          <p:nvPr/>
        </p:nvSpPr>
        <p:spPr bwMode="auto">
          <a:xfrm>
            <a:off x="6207125" y="3495675"/>
            <a:ext cx="2530475" cy="334963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18" name="Text Box 110"/>
          <p:cNvSpPr txBox="1">
            <a:spLocks noChangeArrowheads="1"/>
          </p:cNvSpPr>
          <p:nvPr/>
        </p:nvSpPr>
        <p:spPr bwMode="auto">
          <a:xfrm>
            <a:off x="7067550" y="3500438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811119" name="Group 111"/>
          <p:cNvGrpSpPr>
            <a:grpSpLocks/>
          </p:cNvGrpSpPr>
          <p:nvPr/>
        </p:nvGrpSpPr>
        <p:grpSpPr bwMode="auto">
          <a:xfrm>
            <a:off x="6400800" y="1898650"/>
            <a:ext cx="2070100" cy="1789113"/>
            <a:chOff x="4430" y="61"/>
            <a:chExt cx="1304" cy="854"/>
          </a:xfrm>
        </p:grpSpPr>
        <p:sp>
          <p:nvSpPr>
            <p:cNvPr id="811120" name="AutoShape 112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21" name="Rectangle 113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22" name="Line 114"/>
          <p:cNvSpPr>
            <a:spLocks noChangeShapeType="1"/>
          </p:cNvSpPr>
          <p:nvPr/>
        </p:nvSpPr>
        <p:spPr bwMode="auto">
          <a:xfrm>
            <a:off x="6130925" y="24114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3" name="Text Box 115"/>
          <p:cNvSpPr txBox="1">
            <a:spLocks noChangeArrowheads="1"/>
          </p:cNvSpPr>
          <p:nvPr/>
        </p:nvSpPr>
        <p:spPr bwMode="auto">
          <a:xfrm>
            <a:off x="7972425" y="1943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24" name="Line 116"/>
          <p:cNvSpPr>
            <a:spLocks noChangeShapeType="1"/>
          </p:cNvSpPr>
          <p:nvPr/>
        </p:nvSpPr>
        <p:spPr bwMode="auto">
          <a:xfrm>
            <a:off x="6305550" y="2971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5" name="Text Box 117"/>
          <p:cNvSpPr txBox="1">
            <a:spLocks noChangeArrowheads="1"/>
          </p:cNvSpPr>
          <p:nvPr/>
        </p:nvSpPr>
        <p:spPr bwMode="auto">
          <a:xfrm>
            <a:off x="7286625" y="245745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a[0]</a:t>
            </a:r>
          </a:p>
        </p:txBody>
      </p:sp>
      <p:sp>
        <p:nvSpPr>
          <p:cNvPr id="811126" name="Text Box 118"/>
          <p:cNvSpPr txBox="1">
            <a:spLocks noChangeArrowheads="1"/>
          </p:cNvSpPr>
          <p:nvPr/>
        </p:nvSpPr>
        <p:spPr bwMode="auto">
          <a:xfrm>
            <a:off x="4648200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127" name="Line 119"/>
          <p:cNvSpPr>
            <a:spLocks noChangeShapeType="1"/>
          </p:cNvSpPr>
          <p:nvPr/>
        </p:nvSpPr>
        <p:spPr bwMode="auto">
          <a:xfrm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6" name="Rectangle 128"/>
          <p:cNvSpPr>
            <a:spLocks noChangeArrowheads="1"/>
          </p:cNvSpPr>
          <p:nvPr/>
        </p:nvSpPr>
        <p:spPr bwMode="auto">
          <a:xfrm>
            <a:off x="6172200" y="37798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28" name="Group 120"/>
          <p:cNvGrpSpPr>
            <a:grpSpLocks/>
          </p:cNvGrpSpPr>
          <p:nvPr/>
        </p:nvGrpSpPr>
        <p:grpSpPr bwMode="auto">
          <a:xfrm>
            <a:off x="6553200" y="2127250"/>
            <a:ext cx="2432050" cy="1682750"/>
            <a:chOff x="4430" y="61"/>
            <a:chExt cx="1304" cy="803"/>
          </a:xfrm>
        </p:grpSpPr>
        <p:sp>
          <p:nvSpPr>
            <p:cNvPr id="811129" name="AutoShape 12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30" name="Rectangle 122"/>
            <p:cNvSpPr>
              <a:spLocks noChangeArrowheads="1"/>
            </p:cNvSpPr>
            <p:nvPr/>
          </p:nvSpPr>
          <p:spPr bwMode="auto">
            <a:xfrm>
              <a:off x="4430" y="157"/>
              <a:ext cx="1269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LeftChildLoc(int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return(2*i+1);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31" name="Text Box 123"/>
          <p:cNvSpPr txBox="1">
            <a:spLocks noChangeArrowheads="1"/>
          </p:cNvSpPr>
          <p:nvPr/>
        </p:nvSpPr>
        <p:spPr bwMode="auto">
          <a:xfrm>
            <a:off x="7899400" y="37877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2" name="Line 124"/>
          <p:cNvSpPr>
            <a:spLocks noChangeShapeType="1"/>
          </p:cNvSpPr>
          <p:nvPr/>
        </p:nvSpPr>
        <p:spPr bwMode="auto">
          <a:xfrm>
            <a:off x="6276975" y="2647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3" name="Text Box 125"/>
          <p:cNvSpPr txBox="1">
            <a:spLocks noChangeArrowheads="1"/>
          </p:cNvSpPr>
          <p:nvPr/>
        </p:nvSpPr>
        <p:spPr bwMode="auto">
          <a:xfrm>
            <a:off x="8421688" y="21526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4" name="Line 126"/>
          <p:cNvSpPr>
            <a:spLocks noChangeShapeType="1"/>
          </p:cNvSpPr>
          <p:nvPr/>
        </p:nvSpPr>
        <p:spPr bwMode="auto">
          <a:xfrm>
            <a:off x="6429375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5" name="Text Box 127"/>
          <p:cNvSpPr txBox="1">
            <a:spLocks noChangeArrowheads="1"/>
          </p:cNvSpPr>
          <p:nvPr/>
        </p:nvSpPr>
        <p:spPr bwMode="auto">
          <a:xfrm>
            <a:off x="7239000" y="2676525"/>
            <a:ext cx="100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2*0+1</a:t>
            </a:r>
          </a:p>
        </p:txBody>
      </p:sp>
      <p:sp>
        <p:nvSpPr>
          <p:cNvPr id="811137" name="Text Box 129"/>
          <p:cNvSpPr txBox="1">
            <a:spLocks noChangeArrowheads="1"/>
          </p:cNvSpPr>
          <p:nvPr/>
        </p:nvSpPr>
        <p:spPr bwMode="auto">
          <a:xfrm>
            <a:off x="6238875" y="37623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38" name="Line 130"/>
          <p:cNvSpPr>
            <a:spLocks noChangeShapeType="1"/>
          </p:cNvSpPr>
          <p:nvPr/>
        </p:nvSpPr>
        <p:spPr bwMode="auto">
          <a:xfrm>
            <a:off x="5867400" y="4438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9" name="Rectangle 131"/>
          <p:cNvSpPr>
            <a:spLocks noChangeArrowheads="1"/>
          </p:cNvSpPr>
          <p:nvPr/>
        </p:nvSpPr>
        <p:spPr bwMode="auto">
          <a:xfrm>
            <a:off x="6172200" y="402748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40" name="Text Box 132"/>
          <p:cNvSpPr txBox="1">
            <a:spLocks noChangeArrowheads="1"/>
          </p:cNvSpPr>
          <p:nvPr/>
        </p:nvSpPr>
        <p:spPr bwMode="auto">
          <a:xfrm>
            <a:off x="7083425" y="40576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811141" name="Group 133"/>
          <p:cNvGrpSpPr>
            <a:grpSpLocks/>
          </p:cNvGrpSpPr>
          <p:nvPr/>
        </p:nvGrpSpPr>
        <p:grpSpPr bwMode="auto">
          <a:xfrm>
            <a:off x="6553200" y="2401888"/>
            <a:ext cx="2070100" cy="1789112"/>
            <a:chOff x="4430" y="61"/>
            <a:chExt cx="1304" cy="854"/>
          </a:xfrm>
        </p:grpSpPr>
        <p:sp>
          <p:nvSpPr>
            <p:cNvPr id="811142" name="AutoShape 134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43" name="Rectangle 135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44" name="Line 136"/>
          <p:cNvSpPr>
            <a:spLocks noChangeShapeType="1"/>
          </p:cNvSpPr>
          <p:nvPr/>
        </p:nvSpPr>
        <p:spPr bwMode="auto">
          <a:xfrm>
            <a:off x="6273800" y="29241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5" name="Text Box 137"/>
          <p:cNvSpPr txBox="1">
            <a:spLocks noChangeArrowheads="1"/>
          </p:cNvSpPr>
          <p:nvPr/>
        </p:nvSpPr>
        <p:spPr bwMode="auto">
          <a:xfrm>
            <a:off x="8134350" y="24384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47" name="Line 139"/>
          <p:cNvSpPr>
            <a:spLocks noChangeShapeType="1"/>
          </p:cNvSpPr>
          <p:nvPr/>
        </p:nvSpPr>
        <p:spPr bwMode="auto">
          <a:xfrm>
            <a:off x="6477000" y="3486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8" name="Text Box 140"/>
          <p:cNvSpPr txBox="1">
            <a:spLocks noChangeArrowheads="1"/>
          </p:cNvSpPr>
          <p:nvPr/>
        </p:nvSpPr>
        <p:spPr bwMode="auto">
          <a:xfrm>
            <a:off x="7477125" y="29527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a[1]</a:t>
            </a:r>
          </a:p>
        </p:txBody>
      </p:sp>
      <p:sp>
        <p:nvSpPr>
          <p:cNvPr id="811149" name="Text Box 141"/>
          <p:cNvSpPr txBox="1">
            <a:spLocks noChangeArrowheads="1"/>
          </p:cNvSpPr>
          <p:nvPr/>
        </p:nvSpPr>
        <p:spPr bwMode="auto">
          <a:xfrm>
            <a:off x="4705350" y="513397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150" name="Line 142"/>
          <p:cNvSpPr>
            <a:spLocks noChangeShapeType="1"/>
          </p:cNvSpPr>
          <p:nvPr/>
        </p:nvSpPr>
        <p:spPr bwMode="auto">
          <a:xfrm>
            <a:off x="5838825" y="47339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9" name="Rectangle 151"/>
          <p:cNvSpPr>
            <a:spLocks noChangeArrowheads="1"/>
          </p:cNvSpPr>
          <p:nvPr/>
        </p:nvSpPr>
        <p:spPr bwMode="auto">
          <a:xfrm>
            <a:off x="6172200" y="43132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52" name="Group 144"/>
          <p:cNvGrpSpPr>
            <a:grpSpLocks/>
          </p:cNvGrpSpPr>
          <p:nvPr/>
        </p:nvGrpSpPr>
        <p:grpSpPr bwMode="auto">
          <a:xfrm>
            <a:off x="6705600" y="2667000"/>
            <a:ext cx="2449513" cy="1682750"/>
            <a:chOff x="4430" y="61"/>
            <a:chExt cx="1313" cy="803"/>
          </a:xfrm>
        </p:grpSpPr>
        <p:sp>
          <p:nvSpPr>
            <p:cNvPr id="811153" name="AutoShape 14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54" name="Rectangle 146"/>
            <p:cNvSpPr>
              <a:spLocks noChangeArrowheads="1"/>
            </p:cNvSpPr>
            <p:nvPr/>
          </p:nvSpPr>
          <p:spPr bwMode="auto">
            <a:xfrm>
              <a:off x="4430" y="157"/>
              <a:ext cx="1313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RightChildLoc(int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return(2*i+2);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55" name="Line 147"/>
          <p:cNvSpPr>
            <a:spLocks noChangeShapeType="1"/>
          </p:cNvSpPr>
          <p:nvPr/>
        </p:nvSpPr>
        <p:spPr bwMode="auto">
          <a:xfrm>
            <a:off x="6419850" y="31718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6" name="Text Box 148"/>
          <p:cNvSpPr txBox="1">
            <a:spLocks noChangeArrowheads="1"/>
          </p:cNvSpPr>
          <p:nvPr/>
        </p:nvSpPr>
        <p:spPr bwMode="auto">
          <a:xfrm>
            <a:off x="8542338" y="2700338"/>
            <a:ext cx="309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57" name="Line 149"/>
          <p:cNvSpPr>
            <a:spLocks noChangeShapeType="1"/>
          </p:cNvSpPr>
          <p:nvPr/>
        </p:nvSpPr>
        <p:spPr bwMode="auto">
          <a:xfrm>
            <a:off x="6524625" y="3667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8" name="Text Box 150"/>
          <p:cNvSpPr txBox="1">
            <a:spLocks noChangeArrowheads="1"/>
          </p:cNvSpPr>
          <p:nvPr/>
        </p:nvSpPr>
        <p:spPr bwMode="auto">
          <a:xfrm>
            <a:off x="7524750" y="3219450"/>
            <a:ext cx="9318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2*1+2</a:t>
            </a:r>
          </a:p>
        </p:txBody>
      </p:sp>
      <p:sp>
        <p:nvSpPr>
          <p:cNvPr id="811160" name="Text Box 152"/>
          <p:cNvSpPr txBox="1">
            <a:spLocks noChangeArrowheads="1"/>
          </p:cNvSpPr>
          <p:nvPr/>
        </p:nvSpPr>
        <p:spPr bwMode="auto">
          <a:xfrm>
            <a:off x="6215063" y="43259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51" name="Text Box 143"/>
          <p:cNvSpPr txBox="1">
            <a:spLocks noChangeArrowheads="1"/>
          </p:cNvSpPr>
          <p:nvPr/>
        </p:nvSpPr>
        <p:spPr bwMode="auto">
          <a:xfrm>
            <a:off x="7994650" y="4284663"/>
            <a:ext cx="3095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61" name="Line 153"/>
          <p:cNvSpPr>
            <a:spLocks noChangeShapeType="1"/>
          </p:cNvSpPr>
          <p:nvPr/>
        </p:nvSpPr>
        <p:spPr bwMode="auto">
          <a:xfrm>
            <a:off x="5857875" y="5010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3" name="Rectangle 155"/>
          <p:cNvSpPr>
            <a:spLocks noChangeArrowheads="1"/>
          </p:cNvSpPr>
          <p:nvPr/>
        </p:nvSpPr>
        <p:spPr bwMode="auto">
          <a:xfrm>
            <a:off x="6156325" y="4589463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62" name="Text Box 154"/>
          <p:cNvSpPr txBox="1">
            <a:spLocks noChangeArrowheads="1"/>
          </p:cNvSpPr>
          <p:nvPr/>
        </p:nvSpPr>
        <p:spPr bwMode="auto">
          <a:xfrm>
            <a:off x="7056438" y="45926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grpSp>
        <p:nvGrpSpPr>
          <p:cNvPr id="811164" name="Group 156"/>
          <p:cNvGrpSpPr>
            <a:grpSpLocks/>
          </p:cNvGrpSpPr>
          <p:nvPr/>
        </p:nvGrpSpPr>
        <p:grpSpPr bwMode="auto">
          <a:xfrm>
            <a:off x="6553200" y="2906713"/>
            <a:ext cx="2070100" cy="1789112"/>
            <a:chOff x="4430" y="61"/>
            <a:chExt cx="1304" cy="854"/>
          </a:xfrm>
        </p:grpSpPr>
        <p:sp>
          <p:nvSpPr>
            <p:cNvPr id="811165" name="AutoShape 157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66" name="Rectangle 158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67" name="Line 159"/>
          <p:cNvSpPr>
            <a:spLocks noChangeShapeType="1"/>
          </p:cNvSpPr>
          <p:nvPr/>
        </p:nvSpPr>
        <p:spPr bwMode="auto">
          <a:xfrm>
            <a:off x="6283325" y="3429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8" name="Text Box 160"/>
          <p:cNvSpPr txBox="1">
            <a:spLocks noChangeArrowheads="1"/>
          </p:cNvSpPr>
          <p:nvPr/>
        </p:nvSpPr>
        <p:spPr bwMode="auto">
          <a:xfrm>
            <a:off x="8148638" y="2952750"/>
            <a:ext cx="3540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69" name="Line 161"/>
          <p:cNvSpPr>
            <a:spLocks noChangeShapeType="1"/>
          </p:cNvSpPr>
          <p:nvPr/>
        </p:nvSpPr>
        <p:spPr bwMode="auto">
          <a:xfrm>
            <a:off x="6445250" y="39814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70" name="Text Box 162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sp>
        <p:nvSpPr>
          <p:cNvPr id="811171" name="Text Box 163"/>
          <p:cNvSpPr txBox="1">
            <a:spLocks noChangeArrowheads="1"/>
          </p:cNvSpPr>
          <p:nvPr/>
        </p:nvSpPr>
        <p:spPr bwMode="auto">
          <a:xfrm>
            <a:off x="7391400" y="3495675"/>
            <a:ext cx="7064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a[4]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1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5033 0.2148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1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1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1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1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1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1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43768 0.1555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1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92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1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81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81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1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1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1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8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 nodeType="clickPar">
                      <p:stCondLst>
                        <p:cond delay="indefinite"/>
                      </p:stCondLst>
                      <p:childTnLst>
                        <p:par>
                          <p:cTn id="3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81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7327 -0.0324 " pathEditMode="relative" rAng="0" ptsTypes="AA">
                                      <p:cBhvr>
                                        <p:cTn id="363" dur="2000" fill="hold"/>
                                        <p:tgtEl>
                                          <p:spTgt spid="811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10" grpId="0" animBg="1"/>
      <p:bldP spid="811110" grpId="1" animBg="1"/>
      <p:bldP spid="811111" grpId="0" animBg="1"/>
      <p:bldP spid="811111" grpId="1" animBg="1"/>
      <p:bldP spid="811111" grpId="2" animBg="1"/>
      <p:bldP spid="811111" grpId="3" animBg="1"/>
      <p:bldP spid="811112" grpId="0" animBg="1"/>
      <p:bldP spid="811112" grpId="1" animBg="1"/>
      <p:bldP spid="811112" grpId="2" animBg="1"/>
      <p:bldP spid="811112" grpId="3" animBg="1"/>
      <p:bldP spid="811114" grpId="0"/>
      <p:bldP spid="811114" grpId="1"/>
      <p:bldP spid="811115" grpId="0" animBg="1"/>
      <p:bldP spid="811115" grpId="1" animBg="1"/>
      <p:bldP spid="811117" grpId="0" animBg="1"/>
      <p:bldP spid="811117" grpId="1" animBg="1"/>
      <p:bldP spid="811118" grpId="0"/>
      <p:bldP spid="811118" grpId="1"/>
      <p:bldP spid="811122" grpId="0" animBg="1"/>
      <p:bldP spid="811122" grpId="1" animBg="1"/>
      <p:bldP spid="811122" grpId="2" animBg="1"/>
      <p:bldP spid="811123" grpId="0"/>
      <p:bldP spid="811123" grpId="1"/>
      <p:bldP spid="811123" grpId="2"/>
      <p:bldP spid="811124" grpId="0" animBg="1"/>
      <p:bldP spid="811124" grpId="1" animBg="1"/>
      <p:bldP spid="811124" grpId="2" animBg="1"/>
      <p:bldP spid="811125" grpId="0"/>
      <p:bldP spid="811125" grpId="1"/>
      <p:bldP spid="811126" grpId="0"/>
      <p:bldP spid="811127" grpId="0" animBg="1"/>
      <p:bldP spid="811127" grpId="1" animBg="1"/>
      <p:bldP spid="811136" grpId="0" animBg="1"/>
      <p:bldP spid="811136" grpId="1" animBg="1"/>
      <p:bldP spid="811131" grpId="0"/>
      <p:bldP spid="811131" grpId="1"/>
      <p:bldP spid="811132" grpId="0" animBg="1"/>
      <p:bldP spid="811132" grpId="1" animBg="1"/>
      <p:bldP spid="811133" grpId="0"/>
      <p:bldP spid="811133" grpId="1"/>
      <p:bldP spid="811134" grpId="0" animBg="1"/>
      <p:bldP spid="811134" grpId="1" animBg="1"/>
      <p:bldP spid="811135" grpId="0"/>
      <p:bldP spid="811135" grpId="1"/>
      <p:bldP spid="811137" grpId="0"/>
      <p:bldP spid="811137" grpId="1"/>
      <p:bldP spid="811138" grpId="0" animBg="1"/>
      <p:bldP spid="811138" grpId="1" animBg="1"/>
      <p:bldP spid="811139" grpId="0" animBg="1"/>
      <p:bldP spid="811139" grpId="1" animBg="1"/>
      <p:bldP spid="811140" grpId="0"/>
      <p:bldP spid="811140" grpId="1"/>
      <p:bldP spid="811144" grpId="0" animBg="1"/>
      <p:bldP spid="811144" grpId="1" animBg="1"/>
      <p:bldP spid="811145" grpId="0"/>
      <p:bldP spid="811145" grpId="1"/>
      <p:bldP spid="811147" grpId="0" animBg="1"/>
      <p:bldP spid="811147" grpId="1" animBg="1"/>
      <p:bldP spid="811148" grpId="0"/>
      <p:bldP spid="811148" grpId="1"/>
      <p:bldP spid="811149" grpId="0"/>
      <p:bldP spid="811150" grpId="0" animBg="1"/>
      <p:bldP spid="811150" grpId="1" animBg="1"/>
      <p:bldP spid="811159" grpId="0" animBg="1"/>
      <p:bldP spid="811159" grpId="1" animBg="1"/>
      <p:bldP spid="811155" grpId="0" animBg="1"/>
      <p:bldP spid="811155" grpId="1" animBg="1"/>
      <p:bldP spid="811156" grpId="0"/>
      <p:bldP spid="811156" grpId="1"/>
      <p:bldP spid="811157" grpId="0" animBg="1"/>
      <p:bldP spid="811157" grpId="1" animBg="1"/>
      <p:bldP spid="811158" grpId="0"/>
      <p:bldP spid="811158" grpId="1"/>
      <p:bldP spid="811160" grpId="0"/>
      <p:bldP spid="811160" grpId="1"/>
      <p:bldP spid="811151" grpId="0"/>
      <p:bldP spid="811151" grpId="1"/>
      <p:bldP spid="811161" grpId="0" animBg="1"/>
      <p:bldP spid="811163" grpId="0" animBg="1"/>
      <p:bldP spid="811162" grpId="0"/>
      <p:bldP spid="811167" grpId="0" animBg="1"/>
      <p:bldP spid="811167" grpId="1" animBg="1"/>
      <p:bldP spid="811168" grpId="0"/>
      <p:bldP spid="811169" grpId="0" animBg="1"/>
      <p:bldP spid="811169" grpId="1" animBg="1"/>
      <p:bldP spid="811170" grpId="0"/>
      <p:bldP spid="8111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128C-1C2F-48E7-84E0-8898D2AF8103}" type="slidenum">
              <a:rPr lang="en-US"/>
              <a:pPr/>
              <a:t>29</a:t>
            </a:fld>
            <a:endParaRPr lang="en-US"/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470900" cy="1143000"/>
          </a:xfrm>
        </p:spPr>
        <p:txBody>
          <a:bodyPr/>
          <a:lstStyle/>
          <a:p>
            <a:r>
              <a:rPr lang="en-US" sz="3600"/>
              <a:t>Using an Array to Implement a Heap</a:t>
            </a:r>
          </a:p>
        </p:txBody>
      </p:sp>
      <p:sp>
        <p:nvSpPr>
          <p:cNvPr id="852996" name="Text Box 4"/>
          <p:cNvSpPr txBox="1">
            <a:spLocks noChangeArrowheads="1"/>
          </p:cNvSpPr>
          <p:nvPr/>
        </p:nvSpPr>
        <p:spPr bwMode="auto">
          <a:xfrm>
            <a:off x="1254125" y="10668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now let’s see how to use a simple array to implement a maxheap.</a:t>
            </a:r>
          </a:p>
        </p:txBody>
      </p:sp>
      <p:sp>
        <p:nvSpPr>
          <p:cNvPr id="852997" name="Text Box 5"/>
          <p:cNvSpPr txBox="1">
            <a:spLocks noChangeArrowheads="1"/>
          </p:cNvSpPr>
          <p:nvPr/>
        </p:nvSpPr>
        <p:spPr bwMode="auto">
          <a:xfrm>
            <a:off x="1282700" y="20574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To do so, we’ll need to be able to easily do the following operations:</a:t>
            </a:r>
          </a:p>
        </p:txBody>
      </p:sp>
      <p:sp>
        <p:nvSpPr>
          <p:cNvPr id="852998" name="Text Box 6"/>
          <p:cNvSpPr txBox="1">
            <a:spLocks noChangeArrowheads="1"/>
          </p:cNvSpPr>
          <p:nvPr/>
        </p:nvSpPr>
        <p:spPr bwMode="auto">
          <a:xfrm>
            <a:off x="1371600" y="32004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the </a:t>
            </a:r>
            <a:r>
              <a:rPr lang="en-US">
                <a:solidFill>
                  <a:srgbClr val="006666"/>
                </a:solidFill>
              </a:rPr>
              <a:t>root node</a:t>
            </a:r>
            <a:r>
              <a:rPr lang="en-US"/>
              <a:t> of the tree…</a:t>
            </a:r>
          </a:p>
        </p:txBody>
      </p:sp>
      <p:sp>
        <p:nvSpPr>
          <p:cNvPr id="852999" name="Text Box 7"/>
          <p:cNvSpPr txBox="1">
            <a:spLocks noChangeArrowheads="1"/>
          </p:cNvSpPr>
          <p:nvPr/>
        </p:nvSpPr>
        <p:spPr bwMode="auto">
          <a:xfrm>
            <a:off x="1358900" y="38258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(and delete) the </a:t>
            </a:r>
            <a:r>
              <a:rPr lang="en-US">
                <a:solidFill>
                  <a:srgbClr val="006666"/>
                </a:solidFill>
              </a:rPr>
              <a:t>bottom-most, right-most node</a:t>
            </a:r>
            <a:r>
              <a:rPr lang="en-US"/>
              <a:t> in the tree…</a:t>
            </a:r>
          </a:p>
        </p:txBody>
      </p:sp>
      <p:sp>
        <p:nvSpPr>
          <p:cNvPr id="853000" name="Text Box 8"/>
          <p:cNvSpPr txBox="1">
            <a:spLocks noChangeArrowheads="1"/>
          </p:cNvSpPr>
          <p:nvPr/>
        </p:nvSpPr>
        <p:spPr bwMode="auto">
          <a:xfrm>
            <a:off x="1358900" y="48164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Add a new node in the </a:t>
            </a:r>
            <a:r>
              <a:rPr lang="en-US">
                <a:solidFill>
                  <a:srgbClr val="006666"/>
                </a:solidFill>
              </a:rPr>
              <a:t>bottom-most, left-most empty position</a:t>
            </a:r>
            <a:r>
              <a:rPr lang="en-US"/>
              <a:t> in the tree…</a:t>
            </a:r>
          </a:p>
        </p:txBody>
      </p:sp>
      <p:sp>
        <p:nvSpPr>
          <p:cNvPr id="853001" name="Text Box 9"/>
          <p:cNvSpPr txBox="1">
            <a:spLocks noChangeArrowheads="1"/>
          </p:cNvSpPr>
          <p:nvPr/>
        </p:nvSpPr>
        <p:spPr bwMode="auto">
          <a:xfrm>
            <a:off x="1435100" y="58070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Easily locate the </a:t>
            </a:r>
            <a:r>
              <a:rPr lang="en-US">
                <a:solidFill>
                  <a:srgbClr val="006666"/>
                </a:solidFill>
              </a:rPr>
              <a:t>parent</a:t>
            </a:r>
            <a:r>
              <a:rPr lang="en-US"/>
              <a:t> and </a:t>
            </a:r>
            <a:r>
              <a:rPr lang="en-US">
                <a:solidFill>
                  <a:srgbClr val="006666"/>
                </a:solidFill>
              </a:rPr>
              <a:t>children</a:t>
            </a:r>
            <a:r>
              <a:rPr lang="en-US"/>
              <a:t> of any node in the tree…</a:t>
            </a:r>
          </a:p>
        </p:txBody>
      </p:sp>
      <p:pic>
        <p:nvPicPr>
          <p:cNvPr id="853002" name="Picture 10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31511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4" name="Picture 12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42560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5" name="Picture 13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5221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6" name="Picture 14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6237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/>
      <p:bldP spid="852998" grpId="0"/>
      <p:bldP spid="852999" grpId="0"/>
      <p:bldP spid="853000" grpId="0"/>
      <p:bldP spid="8530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FBF9D-00DC-4B84-B5EE-86753C1F8682}" type="slidenum">
              <a:rPr lang="en-US"/>
              <a:pPr/>
              <a:t>3</a:t>
            </a:fld>
            <a:endParaRPr lang="en-US"/>
          </a:p>
        </p:txBody>
      </p:sp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361950" y="2057400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, each item you </a:t>
            </a:r>
            <a:r>
              <a:rPr lang="en-US">
                <a:solidFill>
                  <a:srgbClr val="6600CC"/>
                </a:solidFill>
              </a:rPr>
              <a:t>insert</a:t>
            </a:r>
            <a:r>
              <a:rPr lang="en-US"/>
              <a:t> into the queue has a “</a:t>
            </a:r>
            <a:r>
              <a:rPr lang="en-US">
                <a:solidFill>
                  <a:srgbClr val="6600CC"/>
                </a:solidFill>
              </a:rPr>
              <a:t>priority rating</a:t>
            </a:r>
            <a:r>
              <a:rPr lang="en-US"/>
              <a:t>” indicating how important it is. </a:t>
            </a:r>
          </a:p>
        </p:txBody>
      </p:sp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609600" y="3079750"/>
            <a:ext cx="8161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Any time you </a:t>
            </a:r>
            <a:r>
              <a:rPr lang="en-US">
                <a:solidFill>
                  <a:srgbClr val="6600CC"/>
                </a:solidFill>
              </a:rPr>
              <a:t>dequeue</a:t>
            </a:r>
            <a:r>
              <a:rPr lang="en-US"/>
              <a:t> an item from a priority queue, it always dequeues the item with the </a:t>
            </a:r>
            <a:r>
              <a:rPr lang="en-US">
                <a:solidFill>
                  <a:srgbClr val="6600CC"/>
                </a:solidFill>
              </a:rPr>
              <a:t>highest priority</a:t>
            </a:r>
            <a:r>
              <a:rPr lang="en-US"/>
              <a:t> (instead of just the first item inserted).</a:t>
            </a:r>
          </a:p>
        </p:txBody>
      </p:sp>
      <p:sp>
        <p:nvSpPr>
          <p:cNvPr id="764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4933" name="Text Box 5"/>
          <p:cNvSpPr txBox="1">
            <a:spLocks noChangeArrowheads="1"/>
          </p:cNvSpPr>
          <p:nvPr/>
        </p:nvSpPr>
        <p:spPr bwMode="auto">
          <a:xfrm>
            <a:off x="304800" y="4664075"/>
            <a:ext cx="53149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Example</a:t>
            </a:r>
            <a:r>
              <a:rPr lang="en-US"/>
              <a:t>: If I have a queue of patients in the emergency room, I don’t just take the next patient in line, I take the one who has the most severe injuries.</a:t>
            </a:r>
          </a:p>
        </p:txBody>
      </p:sp>
      <p:pic>
        <p:nvPicPr>
          <p:cNvPr id="764934" name="Picture 6" descr="fn13xryy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5300663"/>
            <a:ext cx="742950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5" name="Picture 7" descr="edkdzgbf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5314950"/>
            <a:ext cx="785812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6" name="Picture 8" descr="j0301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492625"/>
            <a:ext cx="1312863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4937" name="AutoShape 9"/>
          <p:cNvSpPr>
            <a:spLocks noChangeArrowheads="1"/>
          </p:cNvSpPr>
          <p:nvPr/>
        </p:nvSpPr>
        <p:spPr bwMode="auto">
          <a:xfrm>
            <a:off x="6477000" y="3200400"/>
            <a:ext cx="2057400" cy="1295400"/>
          </a:xfrm>
          <a:prstGeom prst="wedgeRoundRectCallout">
            <a:avLst>
              <a:gd name="adj1" fmla="val -59028"/>
              <a:gd name="adj2" fmla="val 70954"/>
              <a:gd name="adj3" fmla="val 16667"/>
            </a:avLst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Next patient please!</a:t>
            </a:r>
          </a:p>
        </p:txBody>
      </p:sp>
      <p:sp>
        <p:nvSpPr>
          <p:cNvPr id="764938" name="Text Box 10"/>
          <p:cNvSpPr txBox="1">
            <a:spLocks noChangeArrowheads="1"/>
          </p:cNvSpPr>
          <p:nvPr/>
        </p:nvSpPr>
        <p:spPr bwMode="auto">
          <a:xfrm>
            <a:off x="485775" y="1006475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 is a special type of queue that allows us to keep a prioritized list of items.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0509E-6 L -0.16354 -0.1718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8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764931" grpId="0" autoUpdateAnimBg="0"/>
      <p:bldP spid="764933" grpId="0"/>
      <p:bldP spid="7649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6B54D-63B3-4E1A-A30F-9912E4E348F3}" type="slidenum">
              <a:rPr lang="en-US"/>
              <a:pPr/>
              <a:t>30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50800"/>
            <a:ext cx="7772400" cy="1143000"/>
          </a:xfrm>
        </p:spPr>
        <p:txBody>
          <a:bodyPr/>
          <a:lstStyle/>
          <a:p>
            <a:r>
              <a:rPr lang="en-US" sz="3600"/>
              <a:t>Extracting from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Version!</a:t>
            </a:r>
          </a:p>
        </p:txBody>
      </p:sp>
      <p:sp>
        <p:nvSpPr>
          <p:cNvPr id="848954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8324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0 </a:t>
            </a:r>
            <a:r>
              <a:rPr lang="en-US" sz="2000">
                <a:latin typeface="Comic Sans MS" pitchFamily="66" charset="0"/>
              </a:rPr>
              <a:t>(it’s an empty tree), 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heap[0]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holds the biggest value. Remember it for later.</a:t>
            </a:r>
          </a:p>
        </p:txBody>
      </p:sp>
      <p:sp>
        <p:nvSpPr>
          <p:cNvPr id="848955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6161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(that was the only node) then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set count=0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and return the saved value.</a:t>
            </a:r>
          </a:p>
        </p:txBody>
      </p:sp>
      <p:sp>
        <p:nvSpPr>
          <p:cNvPr id="848956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Copy the value from the right-most, bottom-most node to the root node: </a:t>
            </a:r>
            <a:r>
              <a:rPr lang="en-US" sz="2000">
                <a:solidFill>
                  <a:srgbClr val="6600CC"/>
                </a:solidFill>
              </a:rPr>
              <a:t>heap[0] = heap[count-1]</a:t>
            </a:r>
          </a:p>
        </p:txBody>
      </p:sp>
      <p:sp>
        <p:nvSpPr>
          <p:cNvPr id="848957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row: </a:t>
            </a:r>
            <a:r>
              <a:rPr lang="en-US" sz="2000">
                <a:solidFill>
                  <a:srgbClr val="6600CC"/>
                </a:solidFill>
              </a:rPr>
              <a:t>count = count - 1</a:t>
            </a:r>
          </a:p>
        </p:txBody>
      </p:sp>
      <p:sp>
        <p:nvSpPr>
          <p:cNvPr id="848975" name="Rectangle 79"/>
          <p:cNvSpPr>
            <a:spLocks noChangeArrowheads="1"/>
          </p:cNvSpPr>
          <p:nvPr/>
        </p:nvSpPr>
        <p:spPr bwMode="auto">
          <a:xfrm>
            <a:off x="228600" y="5035550"/>
            <a:ext cx="68484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</a:t>
            </a:r>
            <a:br>
              <a:rPr lang="en-US" sz="2000"/>
            </a:br>
            <a:r>
              <a:rPr lang="en-US" sz="2000"/>
              <a:t>the larger of its two children:</a:t>
            </a:r>
            <a:br>
              <a:rPr lang="en-US" sz="2000"/>
            </a:br>
            <a:r>
              <a:rPr lang="en-US" sz="2000"/>
              <a:t>  Starting with i=0, compare and swap:</a:t>
            </a:r>
            <a:br>
              <a:rPr lang="en-US" sz="2000"/>
            </a:br>
            <a:r>
              <a:rPr lang="en-US" sz="2000"/>
              <a:t>      </a:t>
            </a:r>
            <a:r>
              <a:rPr lang="en-US" sz="2000">
                <a:solidFill>
                  <a:srgbClr val="6600CC"/>
                </a:solidFill>
              </a:rPr>
              <a:t>heap[i] </a:t>
            </a:r>
            <a:r>
              <a:rPr lang="en-US" sz="2000"/>
              <a:t>with </a:t>
            </a:r>
            <a:r>
              <a:rPr lang="en-US" sz="2000">
                <a:solidFill>
                  <a:srgbClr val="6600CC"/>
                </a:solidFill>
              </a:rPr>
              <a:t>heap[2*i+1]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heap[2*i+2]</a:t>
            </a:r>
          </a:p>
        </p:txBody>
      </p:sp>
      <p:sp>
        <p:nvSpPr>
          <p:cNvPr id="848983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848991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grpSp>
        <p:nvGrpSpPr>
          <p:cNvPr id="848993" name="Group 97"/>
          <p:cNvGrpSpPr>
            <a:grpSpLocks/>
          </p:cNvGrpSpPr>
          <p:nvPr/>
        </p:nvGrpSpPr>
        <p:grpSpPr bwMode="auto">
          <a:xfrm>
            <a:off x="6686550" y="1320800"/>
            <a:ext cx="2338388" cy="5429250"/>
            <a:chOff x="4116" y="736"/>
            <a:chExt cx="1473" cy="3420"/>
          </a:xfrm>
        </p:grpSpPr>
        <p:sp>
          <p:nvSpPr>
            <p:cNvPr id="848994" name="Text Box 98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8995" name="Group 99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8996" name="Group 100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89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8" name="Rectangle 102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1" name="Rectangle 105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2" name="Group 106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90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4" name="Rectangle 108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7" name="Rectangle 111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8" name="Group 112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90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0" name="Rectangle 114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9014" name="Rectangle 118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9015" name="Text Box 119"/>
          <p:cNvSpPr txBox="1">
            <a:spLocks noChangeArrowheads="1"/>
          </p:cNvSpPr>
          <p:nvPr/>
        </p:nvSpPr>
        <p:spPr bwMode="auto">
          <a:xfrm>
            <a:off x="8251825" y="18176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49016" name="Text Box 120"/>
          <p:cNvSpPr txBox="1">
            <a:spLocks noChangeArrowheads="1"/>
          </p:cNvSpPr>
          <p:nvPr/>
        </p:nvSpPr>
        <p:spPr bwMode="auto">
          <a:xfrm>
            <a:off x="8248650" y="24701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49017" name="Text Box 121"/>
          <p:cNvSpPr txBox="1">
            <a:spLocks noChangeArrowheads="1"/>
          </p:cNvSpPr>
          <p:nvPr/>
        </p:nvSpPr>
        <p:spPr bwMode="auto">
          <a:xfrm>
            <a:off x="8286750" y="2813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849018" name="Text Box 122"/>
          <p:cNvSpPr txBox="1">
            <a:spLocks noChangeArrowheads="1"/>
          </p:cNvSpPr>
          <p:nvPr/>
        </p:nvSpPr>
        <p:spPr bwMode="auto">
          <a:xfrm>
            <a:off x="8264525" y="31369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19" name="Text Box 123"/>
          <p:cNvSpPr txBox="1">
            <a:spLocks noChangeArrowheads="1"/>
          </p:cNvSpPr>
          <p:nvPr/>
        </p:nvSpPr>
        <p:spPr bwMode="auto">
          <a:xfrm>
            <a:off x="8264525" y="3467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8</a:t>
            </a:r>
          </a:p>
        </p:txBody>
      </p:sp>
      <p:sp>
        <p:nvSpPr>
          <p:cNvPr id="849020" name="Text Box 124"/>
          <p:cNvSpPr txBox="1">
            <a:spLocks noChangeArrowheads="1"/>
          </p:cNvSpPr>
          <p:nvPr/>
        </p:nvSpPr>
        <p:spPr bwMode="auto">
          <a:xfrm>
            <a:off x="8264525" y="3803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849021" name="Text Box 125"/>
          <p:cNvSpPr txBox="1">
            <a:spLocks noChangeArrowheads="1"/>
          </p:cNvSpPr>
          <p:nvPr/>
        </p:nvSpPr>
        <p:spPr bwMode="auto">
          <a:xfrm>
            <a:off x="8267700" y="41211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22" name="Text Box 126"/>
          <p:cNvSpPr txBox="1">
            <a:spLocks noChangeArrowheads="1"/>
          </p:cNvSpPr>
          <p:nvPr/>
        </p:nvSpPr>
        <p:spPr bwMode="auto">
          <a:xfrm>
            <a:off x="8296275" y="44640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849023" name="Rectangle 127"/>
          <p:cNvSpPr>
            <a:spLocks noChangeArrowheads="1"/>
          </p:cNvSpPr>
          <p:nvPr/>
        </p:nvSpPr>
        <p:spPr bwMode="auto">
          <a:xfrm>
            <a:off x="8318500" y="21844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grpSp>
        <p:nvGrpSpPr>
          <p:cNvPr id="849024" name="Group 128"/>
          <p:cNvGrpSpPr>
            <a:grpSpLocks/>
          </p:cNvGrpSpPr>
          <p:nvPr/>
        </p:nvGrpSpPr>
        <p:grpSpPr bwMode="auto">
          <a:xfrm>
            <a:off x="7458075" y="431800"/>
            <a:ext cx="1533525" cy="787400"/>
            <a:chOff x="4602" y="176"/>
            <a:chExt cx="966" cy="496"/>
          </a:xfrm>
        </p:grpSpPr>
        <p:sp>
          <p:nvSpPr>
            <p:cNvPr id="849025" name="Rectangle 129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9026" name="Rectangle 130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9027" name="Text Box 131"/>
          <p:cNvSpPr txBox="1">
            <a:spLocks noChangeArrowheads="1"/>
          </p:cNvSpPr>
          <p:nvPr/>
        </p:nvSpPr>
        <p:spPr bwMode="auto">
          <a:xfrm>
            <a:off x="8264525" y="8080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54" grpId="0" build="p" autoUpdateAnimBg="0"/>
      <p:bldP spid="848955" grpId="0" build="p" autoUpdateAnimBg="0"/>
      <p:bldP spid="848956" grpId="0" autoUpdateAnimBg="0"/>
      <p:bldP spid="848957" grpId="0" autoUpdateAnimBg="0"/>
      <p:bldP spid="848975" grpId="0" autoUpdateAnimBg="0"/>
      <p:bldP spid="848991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C470-D8C3-4C13-8AD3-8202033C33A7}" type="slidenum">
              <a:rPr lang="en-US"/>
              <a:pPr/>
              <a:t>31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0467" name="Text Box 3"/>
          <p:cNvSpPr txBox="1">
            <a:spLocks noChangeArrowheads="1"/>
          </p:cNvSpPr>
          <p:nvPr/>
        </p:nvSpPr>
        <p:spPr bwMode="auto">
          <a:xfrm>
            <a:off x="720725" y="12652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Ok, so now let’s see how to extract the biggest item from an array-based max-heap!</a:t>
            </a:r>
          </a:p>
        </p:txBody>
      </p:sp>
      <p:grpSp>
        <p:nvGrpSpPr>
          <p:cNvPr id="830469" name="Group 5"/>
          <p:cNvGrpSpPr>
            <a:grpSpLocks/>
          </p:cNvGrpSpPr>
          <p:nvPr/>
        </p:nvGrpSpPr>
        <p:grpSpPr bwMode="auto">
          <a:xfrm>
            <a:off x="533400" y="3276600"/>
            <a:ext cx="3046413" cy="2686050"/>
            <a:chOff x="3566" y="863"/>
            <a:chExt cx="1919" cy="1692"/>
          </a:xfrm>
        </p:grpSpPr>
        <p:grpSp>
          <p:nvGrpSpPr>
            <p:cNvPr id="830470" name="Group 6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30471" name="Group 7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30472" name="Group 8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304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30479" name="Group 15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3048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3048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0487" name="Group 23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30488" name="Group 24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3048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2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3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30495" name="Rectangle 31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496" name="Line 32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497" name="Group 33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30498" name="Group 34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30499" name="Rectangle 3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0" name="Rectangle 3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1" name="Rectangle 3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30505" name="Group 41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30506" name="Rectangle 42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508" name="Group 44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30509" name="Group 45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30510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1" name="Rectangle 4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2" name="Rectangle 4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5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30516" name="Rectangle 52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17" name="Line 53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0518" name="Group 54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30519" name="Rectangle 55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30520" name="Rectangle 56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30521" name="Group 57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30522" name="Rectangle 58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30523" name="Rectangle 59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grpSp>
        <p:nvGrpSpPr>
          <p:cNvPr id="830524" name="Group 60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30525" name="Rectangle 61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6" name="Rectangle 62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7" name="Rectangle 63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8" name="Rectangle 64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9" name="Rectangle 65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30" name="Text Box 66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30531" name="Text Box 67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30532" name="Group 68"/>
          <p:cNvGrpSpPr>
            <a:grpSpLocks/>
          </p:cNvGrpSpPr>
          <p:nvPr/>
        </p:nvGrpSpPr>
        <p:grpSpPr bwMode="auto">
          <a:xfrm>
            <a:off x="7456488" y="3503613"/>
            <a:ext cx="411162" cy="2271712"/>
            <a:chOff x="4697" y="2025"/>
            <a:chExt cx="259" cy="1431"/>
          </a:xfrm>
        </p:grpSpPr>
        <p:sp>
          <p:nvSpPr>
            <p:cNvPr id="830533" name="Text Box 69"/>
            <p:cNvSpPr txBox="1">
              <a:spLocks noChangeArrowheads="1"/>
            </p:cNvSpPr>
            <p:nvPr/>
          </p:nvSpPr>
          <p:spPr bwMode="auto">
            <a:xfrm>
              <a:off x="4723" y="202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30534" name="Text Box 70"/>
            <p:cNvSpPr txBox="1">
              <a:spLocks noChangeArrowheads="1"/>
            </p:cNvSpPr>
            <p:nvPr/>
          </p:nvSpPr>
          <p:spPr bwMode="auto">
            <a:xfrm>
              <a:off x="4701" y="230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  <p:sp>
          <p:nvSpPr>
            <p:cNvPr id="830535" name="Text Box 71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30536" name="Text Box 72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30537" name="Text Box 73"/>
            <p:cNvSpPr txBox="1">
              <a:spLocks noChangeArrowheads="1"/>
            </p:cNvSpPr>
            <p:nvPr/>
          </p:nvSpPr>
          <p:spPr bwMode="auto">
            <a:xfrm>
              <a:off x="4707" y="316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</p:grpSp>
      <p:sp>
        <p:nvSpPr>
          <p:cNvPr id="830538" name="Line 74"/>
          <p:cNvSpPr>
            <a:spLocks noChangeShapeType="1"/>
          </p:cNvSpPr>
          <p:nvPr/>
        </p:nvSpPr>
        <p:spPr bwMode="auto">
          <a:xfrm flipV="1">
            <a:off x="7777163" y="2971800"/>
            <a:ext cx="909637" cy="690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39" name="Text Box 75"/>
          <p:cNvSpPr txBox="1">
            <a:spLocks noChangeArrowheads="1"/>
          </p:cNvSpPr>
          <p:nvPr/>
        </p:nvSpPr>
        <p:spPr bwMode="auto">
          <a:xfrm>
            <a:off x="8747125" y="2560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830540" name="Group 76"/>
          <p:cNvGrpSpPr>
            <a:grpSpLocks/>
          </p:cNvGrpSpPr>
          <p:nvPr/>
        </p:nvGrpSpPr>
        <p:grpSpPr bwMode="auto">
          <a:xfrm>
            <a:off x="2033588" y="3270250"/>
            <a:ext cx="5891212" cy="715963"/>
            <a:chOff x="1281" y="2060"/>
            <a:chExt cx="3711" cy="451"/>
          </a:xfrm>
        </p:grpSpPr>
        <p:grpSp>
          <p:nvGrpSpPr>
            <p:cNvPr id="830541" name="Group 77"/>
            <p:cNvGrpSpPr>
              <a:grpSpLocks/>
            </p:cNvGrpSpPr>
            <p:nvPr/>
          </p:nvGrpSpPr>
          <p:grpSpPr bwMode="auto">
            <a:xfrm>
              <a:off x="4704" y="2223"/>
              <a:ext cx="288" cy="288"/>
              <a:chOff x="4704" y="2223"/>
              <a:chExt cx="288" cy="288"/>
            </a:xfrm>
          </p:grpSpPr>
          <p:sp>
            <p:nvSpPr>
              <p:cNvPr id="830542" name="Rectangle 78"/>
              <p:cNvSpPr>
                <a:spLocks noChangeArrowheads="1"/>
              </p:cNvSpPr>
              <p:nvPr/>
            </p:nvSpPr>
            <p:spPr bwMode="auto">
              <a:xfrm>
                <a:off x="4704" y="2256"/>
                <a:ext cx="288" cy="19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3" name="Text Box 79"/>
              <p:cNvSpPr txBox="1">
                <a:spLocks noChangeArrowheads="1"/>
              </p:cNvSpPr>
              <p:nvPr/>
            </p:nvSpPr>
            <p:spPr bwMode="auto">
              <a:xfrm>
                <a:off x="4709" y="222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  <p:grpSp>
          <p:nvGrpSpPr>
            <p:cNvPr id="830544" name="Group 80"/>
            <p:cNvGrpSpPr>
              <a:grpSpLocks/>
            </p:cNvGrpSpPr>
            <p:nvPr/>
          </p:nvGrpSpPr>
          <p:grpSpPr bwMode="auto">
            <a:xfrm>
              <a:off x="1281" y="2060"/>
              <a:ext cx="275" cy="288"/>
              <a:chOff x="1281" y="2060"/>
              <a:chExt cx="275" cy="288"/>
            </a:xfrm>
          </p:grpSpPr>
          <p:sp>
            <p:nvSpPr>
              <p:cNvPr id="830545" name="Rectangle 81"/>
              <p:cNvSpPr>
                <a:spLocks noChangeArrowheads="1"/>
              </p:cNvSpPr>
              <p:nvPr/>
            </p:nvSpPr>
            <p:spPr bwMode="auto">
              <a:xfrm>
                <a:off x="1317" y="2095"/>
                <a:ext cx="239" cy="224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6" name="Text Box 82"/>
              <p:cNvSpPr txBox="1">
                <a:spLocks noChangeArrowheads="1"/>
              </p:cNvSpPr>
              <p:nvPr/>
            </p:nvSpPr>
            <p:spPr bwMode="auto">
              <a:xfrm>
                <a:off x="1281" y="206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47" name="Group 83"/>
          <p:cNvGrpSpPr>
            <a:grpSpLocks/>
          </p:cNvGrpSpPr>
          <p:nvPr/>
        </p:nvGrpSpPr>
        <p:grpSpPr bwMode="auto">
          <a:xfrm>
            <a:off x="2514600" y="3429000"/>
            <a:ext cx="5353050" cy="2117725"/>
            <a:chOff x="1584" y="2160"/>
            <a:chExt cx="3372" cy="1334"/>
          </a:xfrm>
        </p:grpSpPr>
        <p:cxnSp>
          <p:nvCxnSpPr>
            <p:cNvPr id="830548" name="AutoShape 84"/>
            <p:cNvCxnSpPr>
              <a:cxnSpLocks noChangeShapeType="1"/>
              <a:stCxn id="830537" idx="3"/>
              <a:endCxn id="830533" idx="3"/>
            </p:cNvCxnSpPr>
            <p:nvPr/>
          </p:nvCxnSpPr>
          <p:spPr bwMode="auto">
            <a:xfrm flipV="1">
              <a:off x="4940" y="2351"/>
              <a:ext cx="16" cy="1143"/>
            </a:xfrm>
            <a:prstGeom prst="curvedConnector3">
              <a:avLst>
                <a:gd name="adj1" fmla="val 1000000"/>
              </a:avLst>
            </a:prstGeom>
            <a:noFill/>
            <a:ln w="412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49" name="Freeform 85"/>
            <p:cNvSpPr>
              <a:spLocks/>
            </p:cNvSpPr>
            <p:nvPr/>
          </p:nvSpPr>
          <p:spPr bwMode="auto">
            <a:xfrm>
              <a:off x="1584" y="2160"/>
              <a:ext cx="1000" cy="1248"/>
            </a:xfrm>
            <a:custGeom>
              <a:avLst/>
              <a:gdLst>
                <a:gd name="T0" fmla="*/ 0 w 1000"/>
                <a:gd name="T1" fmla="*/ 1248 h 1248"/>
                <a:gd name="T2" fmla="*/ 768 w 1000"/>
                <a:gd name="T3" fmla="*/ 1104 h 1248"/>
                <a:gd name="T4" fmla="*/ 960 w 1000"/>
                <a:gd name="T5" fmla="*/ 624 h 1248"/>
                <a:gd name="T6" fmla="*/ 528 w 1000"/>
                <a:gd name="T7" fmla="*/ 144 h 1248"/>
                <a:gd name="T8" fmla="*/ 0 w 1000"/>
                <a:gd name="T9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1248">
                  <a:moveTo>
                    <a:pt x="0" y="1248"/>
                  </a:moveTo>
                  <a:cubicBezTo>
                    <a:pt x="304" y="1228"/>
                    <a:pt x="608" y="1208"/>
                    <a:pt x="768" y="1104"/>
                  </a:cubicBezTo>
                  <a:cubicBezTo>
                    <a:pt x="928" y="1000"/>
                    <a:pt x="1000" y="784"/>
                    <a:pt x="960" y="624"/>
                  </a:cubicBezTo>
                  <a:cubicBezTo>
                    <a:pt x="920" y="464"/>
                    <a:pt x="688" y="248"/>
                    <a:pt x="528" y="144"/>
                  </a:cubicBezTo>
                  <a:cubicBezTo>
                    <a:pt x="368" y="40"/>
                    <a:pt x="184" y="20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50" name="Group 86"/>
          <p:cNvGrpSpPr>
            <a:grpSpLocks/>
          </p:cNvGrpSpPr>
          <p:nvPr/>
        </p:nvGrpSpPr>
        <p:grpSpPr bwMode="auto">
          <a:xfrm>
            <a:off x="1589088" y="4572000"/>
            <a:ext cx="6259512" cy="1525588"/>
            <a:chOff x="1001" y="2880"/>
            <a:chExt cx="3943" cy="961"/>
          </a:xfrm>
        </p:grpSpPr>
        <p:sp>
          <p:nvSpPr>
            <p:cNvPr id="830551" name="Rectangle 87"/>
            <p:cNvSpPr>
              <a:spLocks noChangeArrowheads="1"/>
            </p:cNvSpPr>
            <p:nvPr/>
          </p:nvSpPr>
          <p:spPr bwMode="auto">
            <a:xfrm>
              <a:off x="4704" y="3393"/>
              <a:ext cx="240" cy="20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0552" name="Group 88"/>
            <p:cNvGrpSpPr>
              <a:grpSpLocks/>
            </p:cNvGrpSpPr>
            <p:nvPr/>
          </p:nvGrpSpPr>
          <p:grpSpPr bwMode="auto">
            <a:xfrm>
              <a:off x="1001" y="2880"/>
              <a:ext cx="910" cy="961"/>
              <a:chOff x="4207" y="1535"/>
              <a:chExt cx="910" cy="961"/>
            </a:xfrm>
          </p:grpSpPr>
          <p:grpSp>
            <p:nvGrpSpPr>
              <p:cNvPr id="830553" name="Group 89"/>
              <p:cNvGrpSpPr>
                <a:grpSpLocks/>
              </p:cNvGrpSpPr>
              <p:nvPr/>
            </p:nvGrpSpPr>
            <p:grpSpPr bwMode="auto">
              <a:xfrm>
                <a:off x="4224" y="1587"/>
                <a:ext cx="893" cy="909"/>
                <a:chOff x="4223" y="1584"/>
                <a:chExt cx="893" cy="924"/>
              </a:xfrm>
            </p:grpSpPr>
            <p:sp>
              <p:nvSpPr>
                <p:cNvPr id="830554" name="Rectangle 90"/>
                <p:cNvSpPr>
                  <a:spLocks noChangeArrowheads="1"/>
                </p:cNvSpPr>
                <p:nvPr/>
              </p:nvSpPr>
              <p:spPr bwMode="auto">
                <a:xfrm>
                  <a:off x="4300" y="1790"/>
                  <a:ext cx="816" cy="71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5" name="Rectangle 91"/>
                <p:cNvSpPr>
                  <a:spLocks noChangeArrowheads="1"/>
                </p:cNvSpPr>
                <p:nvPr/>
              </p:nvSpPr>
              <p:spPr bwMode="auto">
                <a:xfrm flipV="1">
                  <a:off x="4349" y="1723"/>
                  <a:ext cx="192" cy="47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6" name="Rectangle 92"/>
                <p:cNvSpPr>
                  <a:spLocks noChangeArrowheads="1"/>
                </p:cNvSpPr>
                <p:nvPr/>
              </p:nvSpPr>
              <p:spPr bwMode="auto">
                <a:xfrm>
                  <a:off x="4223" y="1584"/>
                  <a:ext cx="309" cy="15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0557" name="Rectangle 93"/>
              <p:cNvSpPr>
                <a:spLocks noChangeArrowheads="1"/>
              </p:cNvSpPr>
              <p:nvPr/>
            </p:nvSpPr>
            <p:spPr bwMode="auto">
              <a:xfrm>
                <a:off x="4207" y="1535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830558" name="Group 94"/>
          <p:cNvGrpSpPr>
            <a:grpSpLocks/>
          </p:cNvGrpSpPr>
          <p:nvPr/>
        </p:nvGrpSpPr>
        <p:grpSpPr bwMode="auto">
          <a:xfrm>
            <a:off x="1436688" y="3298825"/>
            <a:ext cx="6411912" cy="1293813"/>
            <a:chOff x="905" y="2078"/>
            <a:chExt cx="4039" cy="815"/>
          </a:xfrm>
        </p:grpSpPr>
        <p:grpSp>
          <p:nvGrpSpPr>
            <p:cNvPr id="830559" name="Group 95"/>
            <p:cNvGrpSpPr>
              <a:grpSpLocks/>
            </p:cNvGrpSpPr>
            <p:nvPr/>
          </p:nvGrpSpPr>
          <p:grpSpPr bwMode="auto">
            <a:xfrm>
              <a:off x="4697" y="2215"/>
              <a:ext cx="247" cy="521"/>
              <a:chOff x="4697" y="2222"/>
              <a:chExt cx="247" cy="521"/>
            </a:xfrm>
          </p:grpSpPr>
          <p:sp>
            <p:nvSpPr>
              <p:cNvPr id="830560" name="Oval 96"/>
              <p:cNvSpPr>
                <a:spLocks noChangeArrowheads="1"/>
              </p:cNvSpPr>
              <p:nvPr/>
            </p:nvSpPr>
            <p:spPr bwMode="auto">
              <a:xfrm>
                <a:off x="4697" y="2222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1" name="Oval 97"/>
              <p:cNvSpPr>
                <a:spLocks noChangeArrowheads="1"/>
              </p:cNvSpPr>
              <p:nvPr/>
            </p:nvSpPr>
            <p:spPr bwMode="auto">
              <a:xfrm>
                <a:off x="4704" y="2503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2" name="Oval 98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3" name="Oval 99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64" name="Group 100"/>
          <p:cNvGrpSpPr>
            <a:grpSpLocks/>
          </p:cNvGrpSpPr>
          <p:nvPr/>
        </p:nvGrpSpPr>
        <p:grpSpPr bwMode="auto">
          <a:xfrm>
            <a:off x="2035175" y="3298825"/>
            <a:ext cx="5813425" cy="1512888"/>
            <a:chOff x="1282" y="2078"/>
            <a:chExt cx="3662" cy="953"/>
          </a:xfrm>
        </p:grpSpPr>
        <p:grpSp>
          <p:nvGrpSpPr>
            <p:cNvPr id="830565" name="Group 101"/>
            <p:cNvGrpSpPr>
              <a:grpSpLocks/>
            </p:cNvGrpSpPr>
            <p:nvPr/>
          </p:nvGrpSpPr>
          <p:grpSpPr bwMode="auto">
            <a:xfrm>
              <a:off x="4697" y="2229"/>
              <a:ext cx="247" cy="802"/>
              <a:chOff x="4697" y="2229"/>
              <a:chExt cx="247" cy="802"/>
            </a:xfrm>
          </p:grpSpPr>
          <p:sp>
            <p:nvSpPr>
              <p:cNvPr id="830566" name="Oval 102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7" name="Oval 103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8" name="Oval 104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9" name="Oval 105"/>
            <p:cNvSpPr>
              <a:spLocks noChangeArrowheads="1"/>
            </p:cNvSpPr>
            <p:nvPr/>
          </p:nvSpPr>
          <p:spPr bwMode="auto">
            <a:xfrm>
              <a:off x="1776" y="2675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0" name="Group 106"/>
          <p:cNvGrpSpPr>
            <a:grpSpLocks/>
          </p:cNvGrpSpPr>
          <p:nvPr/>
        </p:nvGrpSpPr>
        <p:grpSpPr bwMode="auto">
          <a:xfrm>
            <a:off x="1333500" y="3505200"/>
            <a:ext cx="6591300" cy="838200"/>
            <a:chOff x="840" y="2208"/>
            <a:chExt cx="4152" cy="528"/>
          </a:xfrm>
        </p:grpSpPr>
        <p:cxnSp>
          <p:nvCxnSpPr>
            <p:cNvPr id="830571" name="AutoShape 107"/>
            <p:cNvCxnSpPr>
              <a:cxnSpLocks noChangeShapeType="1"/>
              <a:stCxn id="830542" idx="3"/>
              <a:endCxn id="830561" idx="6"/>
            </p:cNvCxnSpPr>
            <p:nvPr/>
          </p:nvCxnSpPr>
          <p:spPr bwMode="auto">
            <a:xfrm flipH="1">
              <a:off x="4956" y="2352"/>
              <a:ext cx="36" cy="264"/>
            </a:xfrm>
            <a:prstGeom prst="curvedConnector3">
              <a:avLst>
                <a:gd name="adj1" fmla="val -400000"/>
              </a:avLst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72" name="Freeform 108"/>
            <p:cNvSpPr>
              <a:spLocks/>
            </p:cNvSpPr>
            <p:nvPr/>
          </p:nvSpPr>
          <p:spPr bwMode="auto">
            <a:xfrm>
              <a:off x="840" y="2208"/>
              <a:ext cx="456" cy="528"/>
            </a:xfrm>
            <a:custGeom>
              <a:avLst/>
              <a:gdLst>
                <a:gd name="T0" fmla="*/ 72 w 456"/>
                <a:gd name="T1" fmla="*/ 528 h 528"/>
                <a:gd name="T2" fmla="*/ 24 w 456"/>
                <a:gd name="T3" fmla="*/ 288 h 528"/>
                <a:gd name="T4" fmla="*/ 72 w 456"/>
                <a:gd name="T5" fmla="*/ 96 h 528"/>
                <a:gd name="T6" fmla="*/ 456 w 456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28">
                  <a:moveTo>
                    <a:pt x="72" y="528"/>
                  </a:moveTo>
                  <a:cubicBezTo>
                    <a:pt x="48" y="444"/>
                    <a:pt x="24" y="360"/>
                    <a:pt x="24" y="288"/>
                  </a:cubicBezTo>
                  <a:cubicBezTo>
                    <a:pt x="24" y="216"/>
                    <a:pt x="0" y="144"/>
                    <a:pt x="72" y="96"/>
                  </a:cubicBezTo>
                  <a:cubicBezTo>
                    <a:pt x="144" y="48"/>
                    <a:pt x="384" y="16"/>
                    <a:pt x="456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3" name="Group 109"/>
          <p:cNvGrpSpPr>
            <a:grpSpLocks/>
          </p:cNvGrpSpPr>
          <p:nvPr/>
        </p:nvGrpSpPr>
        <p:grpSpPr bwMode="auto">
          <a:xfrm>
            <a:off x="1447800" y="3263900"/>
            <a:ext cx="6421438" cy="1406525"/>
            <a:chOff x="912" y="2056"/>
            <a:chExt cx="4045" cy="886"/>
          </a:xfrm>
        </p:grpSpPr>
        <p:grpSp>
          <p:nvGrpSpPr>
            <p:cNvPr id="830574" name="Group 110"/>
            <p:cNvGrpSpPr>
              <a:grpSpLocks/>
            </p:cNvGrpSpPr>
            <p:nvPr/>
          </p:nvGrpSpPr>
          <p:grpSpPr bwMode="auto">
            <a:xfrm>
              <a:off x="4704" y="2214"/>
              <a:ext cx="253" cy="563"/>
              <a:chOff x="4704" y="2214"/>
              <a:chExt cx="253" cy="563"/>
            </a:xfrm>
          </p:grpSpPr>
          <p:grpSp>
            <p:nvGrpSpPr>
              <p:cNvPr id="830575" name="Group 111"/>
              <p:cNvGrpSpPr>
                <a:grpSpLocks/>
              </p:cNvGrpSpPr>
              <p:nvPr/>
            </p:nvGrpSpPr>
            <p:grpSpPr bwMode="auto">
              <a:xfrm>
                <a:off x="4724" y="2214"/>
                <a:ext cx="233" cy="288"/>
                <a:chOff x="4724" y="2214"/>
                <a:chExt cx="233" cy="288"/>
              </a:xfrm>
            </p:grpSpPr>
            <p:sp>
              <p:nvSpPr>
                <p:cNvPr id="830576" name="Rectangle 112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77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830578" name="Group 114"/>
              <p:cNvGrpSpPr>
                <a:grpSpLocks/>
              </p:cNvGrpSpPr>
              <p:nvPr/>
            </p:nvGrpSpPr>
            <p:grpSpPr bwMode="auto">
              <a:xfrm>
                <a:off x="4704" y="2489"/>
                <a:ext cx="233" cy="288"/>
                <a:chOff x="4724" y="2214"/>
                <a:chExt cx="233" cy="288"/>
              </a:xfrm>
            </p:grpSpPr>
            <p:sp>
              <p:nvSpPr>
                <p:cNvPr id="830579" name="Rectangle 115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80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accent2"/>
                      </a:solidFill>
                    </a:rPr>
                    <a:t>2</a:t>
                  </a:r>
                </a:p>
              </p:txBody>
            </p:sp>
          </p:grpSp>
        </p:grpSp>
        <p:grpSp>
          <p:nvGrpSpPr>
            <p:cNvPr id="830581" name="Group 117"/>
            <p:cNvGrpSpPr>
              <a:grpSpLocks/>
            </p:cNvGrpSpPr>
            <p:nvPr/>
          </p:nvGrpSpPr>
          <p:grpSpPr bwMode="auto">
            <a:xfrm>
              <a:off x="1289" y="2056"/>
              <a:ext cx="233" cy="288"/>
              <a:chOff x="2822" y="1997"/>
              <a:chExt cx="233" cy="288"/>
            </a:xfrm>
          </p:grpSpPr>
          <p:sp>
            <p:nvSpPr>
              <p:cNvPr id="830582" name="Rectangle 118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3" name="Text Box 119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grpSp>
          <p:nvGrpSpPr>
            <p:cNvPr id="830584" name="Group 120"/>
            <p:cNvGrpSpPr>
              <a:grpSpLocks/>
            </p:cNvGrpSpPr>
            <p:nvPr/>
          </p:nvGrpSpPr>
          <p:grpSpPr bwMode="auto">
            <a:xfrm>
              <a:off x="912" y="2654"/>
              <a:ext cx="233" cy="288"/>
              <a:chOff x="2822" y="1997"/>
              <a:chExt cx="233" cy="288"/>
            </a:xfrm>
          </p:grpSpPr>
          <p:sp>
            <p:nvSpPr>
              <p:cNvPr id="830585" name="Rectangle 121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6" name="Text Box 122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87" name="Group 123"/>
          <p:cNvGrpSpPr>
            <a:grpSpLocks/>
          </p:cNvGrpSpPr>
          <p:nvPr/>
        </p:nvGrpSpPr>
        <p:grpSpPr bwMode="auto">
          <a:xfrm>
            <a:off x="914400" y="3984625"/>
            <a:ext cx="6945313" cy="1631950"/>
            <a:chOff x="576" y="2510"/>
            <a:chExt cx="4375" cy="1028"/>
          </a:xfrm>
        </p:grpSpPr>
        <p:grpSp>
          <p:nvGrpSpPr>
            <p:cNvPr id="830588" name="Group 124"/>
            <p:cNvGrpSpPr>
              <a:grpSpLocks/>
            </p:cNvGrpSpPr>
            <p:nvPr/>
          </p:nvGrpSpPr>
          <p:grpSpPr bwMode="auto">
            <a:xfrm>
              <a:off x="4704" y="2510"/>
              <a:ext cx="247" cy="802"/>
              <a:chOff x="4697" y="2229"/>
              <a:chExt cx="247" cy="802"/>
            </a:xfrm>
          </p:grpSpPr>
          <p:sp>
            <p:nvSpPr>
              <p:cNvPr id="830589" name="Oval 125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90" name="Oval 126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91" name="Oval 127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92" name="Oval 128"/>
            <p:cNvSpPr>
              <a:spLocks noChangeArrowheads="1"/>
            </p:cNvSpPr>
            <p:nvPr/>
          </p:nvSpPr>
          <p:spPr bwMode="auto">
            <a:xfrm>
              <a:off x="576" y="329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93" name="Group 129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30594" name="Text Box 130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0595" name="Rectangle 131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0596" name="Text Box 132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30597" name="Text Box 133"/>
          <p:cNvSpPr txBox="1">
            <a:spLocks noChangeArrowheads="1"/>
          </p:cNvSpPr>
          <p:nvPr/>
        </p:nvSpPr>
        <p:spPr bwMode="auto">
          <a:xfrm>
            <a:off x="5118100" y="3721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30599" name="AutoShape 135"/>
          <p:cNvSpPr>
            <a:spLocks noChangeArrowheads="1"/>
          </p:cNvSpPr>
          <p:nvPr/>
        </p:nvSpPr>
        <p:spPr bwMode="auto">
          <a:xfrm>
            <a:off x="2997200" y="266700"/>
            <a:ext cx="4546600" cy="2400300"/>
          </a:xfrm>
          <a:prstGeom prst="wedgeRoundRectCallout">
            <a:avLst>
              <a:gd name="adj1" fmla="val 44065"/>
              <a:gd name="adj2" fmla="val 8789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we extract the value from 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].</a:t>
            </a:r>
          </a:p>
          <a:p>
            <a:endParaRPr lang="en-US" sz="800"/>
          </a:p>
          <a:p>
            <a:r>
              <a:rPr lang="en-US"/>
              <a:t>Since this is the largest value in the heap, it should be returned to the user!</a:t>
            </a:r>
          </a:p>
        </p:txBody>
      </p:sp>
      <p:sp>
        <p:nvSpPr>
          <p:cNvPr id="830600" name="AutoShape 136"/>
          <p:cNvSpPr>
            <a:spLocks noChangeArrowheads="1"/>
          </p:cNvSpPr>
          <p:nvPr/>
        </p:nvSpPr>
        <p:spPr bwMode="auto">
          <a:xfrm>
            <a:off x="1739900" y="825500"/>
            <a:ext cx="5143500" cy="1752600"/>
          </a:xfrm>
          <a:prstGeom prst="wedgeRoundRectCallout">
            <a:avLst>
              <a:gd name="adj1" fmla="val 53644"/>
              <a:gd name="adj2" fmla="val 214944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Next, we copy the last item in the heap into the root of the tree: </a:t>
            </a:r>
            <a:r>
              <a:rPr lang="en-US">
                <a:solidFill>
                  <a:srgbClr val="006666"/>
                </a:solidFill>
              </a:rPr>
              <a:t>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>
                <a:solidFill>
                  <a:srgbClr val="006666"/>
                </a:solidFill>
              </a:rPr>
              <a:t>] = heap[</a:t>
            </a:r>
            <a:r>
              <a:rPr lang="en-US">
                <a:solidFill>
                  <a:srgbClr val="6600CC"/>
                </a:solidFill>
              </a:rPr>
              <a:t>count-1</a:t>
            </a:r>
            <a:r>
              <a:rPr lang="en-US">
                <a:solidFill>
                  <a:srgbClr val="006666"/>
                </a:solidFill>
              </a:rPr>
              <a:t>]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1" name="AutoShape 137"/>
          <p:cNvSpPr>
            <a:spLocks noChangeArrowheads="1"/>
          </p:cNvSpPr>
          <p:nvPr/>
        </p:nvSpPr>
        <p:spPr bwMode="auto">
          <a:xfrm>
            <a:off x="1892300" y="977900"/>
            <a:ext cx="5143500" cy="1752600"/>
          </a:xfrm>
          <a:prstGeom prst="wedgeRoundRectCallout">
            <a:avLst>
              <a:gd name="adj1" fmla="val 7468"/>
              <a:gd name="adj2" fmla="val 91759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Then we </a:t>
            </a:r>
            <a:r>
              <a:rPr lang="en-US">
                <a:solidFill>
                  <a:srgbClr val="6600CC"/>
                </a:solidFill>
              </a:rPr>
              <a:t>remove the last node</a:t>
            </a:r>
            <a:r>
              <a:rPr lang="en-US"/>
              <a:t> from the heap by decrementing our </a:t>
            </a:r>
            <a:r>
              <a:rPr lang="en-US">
                <a:solidFill>
                  <a:srgbClr val="6600CC"/>
                </a:solidFill>
              </a:rPr>
              <a:t>count </a:t>
            </a:r>
            <a:r>
              <a:rPr lang="en-US"/>
              <a:t>variable.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2" name="AutoShape 138"/>
          <p:cNvSpPr>
            <a:spLocks noChangeArrowheads="1"/>
          </p:cNvSpPr>
          <p:nvPr/>
        </p:nvSpPr>
        <p:spPr bwMode="auto">
          <a:xfrm>
            <a:off x="3175000" y="12700"/>
            <a:ext cx="5143500" cy="3251200"/>
          </a:xfrm>
          <a:prstGeom prst="wedgeRoundRectCallout">
            <a:avLst>
              <a:gd name="adj1" fmla="val -61421"/>
              <a:gd name="adj2" fmla="val 54931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 we </a:t>
            </a:r>
            <a:r>
              <a:rPr lang="en-US">
                <a:solidFill>
                  <a:srgbClr val="6600CC"/>
                </a:solidFill>
              </a:rPr>
              <a:t>compare our newly-copied value </a:t>
            </a:r>
            <a:r>
              <a:rPr lang="en-US"/>
              <a:t>to its two children: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2*i+1</a:t>
            </a:r>
            <a:r>
              <a:rPr lang="en-US"/>
              <a:t>]</a:t>
            </a:r>
          </a:p>
          <a:p>
            <a:r>
              <a:rPr lang="en-US"/>
              <a:t>and </a:t>
            </a:r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2*i+2</a:t>
            </a:r>
            <a:r>
              <a:rPr lang="en-US"/>
              <a:t>]</a:t>
            </a:r>
          </a:p>
          <a:p>
            <a:endParaRPr lang="en-US" sz="1000"/>
          </a:p>
          <a:p>
            <a:r>
              <a:rPr lang="en-US"/>
              <a:t>We’ll swap it with the larger of the two children, if necessary.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3" name="AutoShape 139"/>
          <p:cNvSpPr>
            <a:spLocks noChangeArrowheads="1"/>
          </p:cNvSpPr>
          <p:nvPr/>
        </p:nvSpPr>
        <p:spPr bwMode="auto">
          <a:xfrm>
            <a:off x="25400" y="1435100"/>
            <a:ext cx="5143500" cy="1752600"/>
          </a:xfrm>
          <a:prstGeom prst="wedgeRoundRectCallout">
            <a:avLst>
              <a:gd name="adj1" fmla="val -26111"/>
              <a:gd name="adj2" fmla="val 112773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…and we repeat this comparing and swapping process until our copied item is in the right place.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4" name="AutoShape 140"/>
          <p:cNvSpPr>
            <a:spLocks noChangeArrowheads="1"/>
          </p:cNvSpPr>
          <p:nvPr/>
        </p:nvSpPr>
        <p:spPr bwMode="auto">
          <a:xfrm>
            <a:off x="2108200" y="482600"/>
            <a:ext cx="4889500" cy="1549400"/>
          </a:xfrm>
          <a:prstGeom prst="wedgeRoundRectCallout">
            <a:avLst>
              <a:gd name="adj1" fmla="val 50454"/>
              <a:gd name="adj2" fmla="val 15379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Finally, our heap has been “reheapified” and we’re done!</a:t>
            </a:r>
            <a:endParaRPr lang="en-US" sz="8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05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05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3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830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83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3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3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3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3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38" grpId="0" animBg="1"/>
      <p:bldP spid="830539" grpId="0" autoUpdateAnimBg="0"/>
      <p:bldP spid="830596" grpId="0"/>
      <p:bldP spid="830596" grpId="1"/>
      <p:bldP spid="830597" grpId="0"/>
      <p:bldP spid="830599" grpId="0" animBg="1"/>
      <p:bldP spid="830599" grpId="1" animBg="1"/>
      <p:bldP spid="830600" grpId="0" animBg="1"/>
      <p:bldP spid="830600" grpId="1" animBg="1"/>
      <p:bldP spid="830601" grpId="0" animBg="1"/>
      <p:bldP spid="830601" grpId="1" animBg="1"/>
      <p:bldP spid="830602" grpId="0" animBg="1"/>
      <p:bldP spid="830602" grpId="1" animBg="1"/>
      <p:bldP spid="830603" grpId="0" animBg="1"/>
      <p:bldP spid="830603" grpId="1" animBg="1"/>
      <p:bldP spid="830604" grpId="0" animBg="1"/>
      <p:bldP spid="83060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3435-A16B-441A-A924-5E9D314A9D5A}" type="slidenum">
              <a:rPr lang="en-US"/>
              <a:pPr/>
              <a:t>32</a:t>
            </a:fld>
            <a:endParaRPr lang="en-US"/>
          </a:p>
        </p:txBody>
      </p:sp>
      <p:sp>
        <p:nvSpPr>
          <p:cNvPr id="85094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Adding a Node to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</a:t>
            </a:r>
          </a:p>
        </p:txBody>
      </p:sp>
      <p:sp>
        <p:nvSpPr>
          <p:cNvPr id="85094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730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Insert a new node in the bottom-most, left-most open slot: </a:t>
            </a:r>
            <a:br>
              <a:rPr lang="en-US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heap[count] = value</a:t>
            </a:r>
          </a:p>
          <a:p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		count = count + 1;</a:t>
            </a:r>
          </a:p>
        </p:txBody>
      </p:sp>
      <p:sp>
        <p:nvSpPr>
          <p:cNvPr id="850948" name="Text Box 4"/>
          <p:cNvSpPr txBox="1">
            <a:spLocks noChangeArrowheads="1"/>
          </p:cNvSpPr>
          <p:nvPr/>
        </p:nvSpPr>
        <p:spPr bwMode="auto">
          <a:xfrm>
            <a:off x="314325" y="2774950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2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with its parent’s value: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heap[(i-1)/2]</a:t>
            </a:r>
          </a:p>
          <a:p>
            <a:pPr>
              <a:buFontTx/>
              <a:buAutoNum type="arabicPeriod" startAt="2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2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850997" name="Rectangle 53"/>
          <p:cNvSpPr>
            <a:spLocks noChangeArrowheads="1"/>
          </p:cNvSpPr>
          <p:nvPr/>
        </p:nvSpPr>
        <p:spPr bwMode="auto">
          <a:xfrm>
            <a:off x="314325" y="3733800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3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850998" name="Rectangle 54"/>
          <p:cNvSpPr>
            <a:spLocks noChangeArrowheads="1"/>
          </p:cNvSpPr>
          <p:nvPr/>
        </p:nvSpPr>
        <p:spPr bwMode="auto">
          <a:xfrm>
            <a:off x="314325" y="4960938"/>
            <a:ext cx="5273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Repeat steps 2-3 until the new value rises to its proper place or</a:t>
            </a:r>
            <a:br>
              <a:rPr lang="en-US"/>
            </a:br>
            <a:r>
              <a:rPr lang="en-US"/>
              <a:t>we reach the top of the array.</a:t>
            </a:r>
          </a:p>
        </p:txBody>
      </p:sp>
      <p:grpSp>
        <p:nvGrpSpPr>
          <p:cNvPr id="851016" name="Group 72"/>
          <p:cNvGrpSpPr>
            <a:grpSpLocks/>
          </p:cNvGrpSpPr>
          <p:nvPr/>
        </p:nvGrpSpPr>
        <p:grpSpPr bwMode="auto">
          <a:xfrm>
            <a:off x="6872288" y="1670050"/>
            <a:ext cx="1966912" cy="3130550"/>
            <a:chOff x="4174" y="1738"/>
            <a:chExt cx="1239" cy="1972"/>
          </a:xfrm>
        </p:grpSpPr>
        <p:sp>
          <p:nvSpPr>
            <p:cNvPr id="851017" name="Rectangle 73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8" name="Rectangle 74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9" name="Rectangle 75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0" name="Rectangle 76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1" name="Rectangle 77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2" name="Text Box 78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51023" name="Text Box 79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51024" name="Group 80"/>
          <p:cNvGrpSpPr>
            <a:grpSpLocks/>
          </p:cNvGrpSpPr>
          <p:nvPr/>
        </p:nvGrpSpPr>
        <p:grpSpPr bwMode="auto">
          <a:xfrm>
            <a:off x="6858000" y="698500"/>
            <a:ext cx="1997075" cy="792163"/>
            <a:chOff x="-346" y="4781"/>
            <a:chExt cx="1258" cy="499"/>
          </a:xfrm>
        </p:grpSpPr>
        <p:sp>
          <p:nvSpPr>
            <p:cNvPr id="851025" name="Text Box 81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51026" name="Rectangle 82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1027" name="Text Box 83"/>
          <p:cNvSpPr txBox="1">
            <a:spLocks noChangeArrowheads="1"/>
          </p:cNvSpPr>
          <p:nvPr/>
        </p:nvSpPr>
        <p:spPr bwMode="auto">
          <a:xfrm>
            <a:off x="7721600" y="1079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51028" name="Text Box 84"/>
          <p:cNvSpPr txBox="1">
            <a:spLocks noChangeArrowheads="1"/>
          </p:cNvSpPr>
          <p:nvPr/>
        </p:nvSpPr>
        <p:spPr bwMode="auto">
          <a:xfrm>
            <a:off x="7620000" y="21336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51029" name="Text Box 85"/>
          <p:cNvSpPr txBox="1">
            <a:spLocks noChangeArrowheads="1"/>
          </p:cNvSpPr>
          <p:nvPr/>
        </p:nvSpPr>
        <p:spPr bwMode="auto">
          <a:xfrm>
            <a:off x="7696200" y="2590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851030" name="Text Box 86"/>
          <p:cNvSpPr txBox="1">
            <a:spLocks noChangeArrowheads="1"/>
          </p:cNvSpPr>
          <p:nvPr/>
        </p:nvSpPr>
        <p:spPr bwMode="auto">
          <a:xfrm>
            <a:off x="7696200" y="3048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51031" name="Text Box 87"/>
          <p:cNvSpPr txBox="1">
            <a:spLocks noChangeArrowheads="1"/>
          </p:cNvSpPr>
          <p:nvPr/>
        </p:nvSpPr>
        <p:spPr bwMode="auto">
          <a:xfrm>
            <a:off x="7707313" y="35052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 autoUpdateAnimBg="0"/>
      <p:bldP spid="850948" grpId="0" build="p" autoUpdateAnimBg="0"/>
      <p:bldP spid="850997" grpId="0" autoUpdateAnimBg="0"/>
      <p:bldP spid="85099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11917-5AD6-43C4-B391-E07BB0C446B3}" type="slidenum">
              <a:rPr lang="en-US"/>
              <a:pPr/>
              <a:t>33</a:t>
            </a:fld>
            <a:endParaRPr lang="en-US"/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Insertion Challenge</a:t>
            </a:r>
          </a:p>
        </p:txBody>
      </p:sp>
      <p:sp>
        <p:nvSpPr>
          <p:cNvPr id="846851" name="Text Box 3"/>
          <p:cNvSpPr txBox="1">
            <a:spLocks noChangeArrowheads="1"/>
          </p:cNvSpPr>
          <p:nvPr/>
        </p:nvSpPr>
        <p:spPr bwMode="auto">
          <a:xfrm>
            <a:off x="139700" y="914400"/>
            <a:ext cx="41148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Now let’s work through </a:t>
            </a:r>
            <a:r>
              <a:rPr lang="en-US">
                <a:solidFill>
                  <a:schemeClr val="tx1"/>
                </a:solidFill>
              </a:rPr>
              <a:t>the insertion of a value into our array-based heap.</a:t>
            </a:r>
          </a:p>
          <a:p>
            <a:endParaRPr lang="en-US" sz="100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Let’s add </a:t>
            </a:r>
            <a:r>
              <a:rPr lang="en-US">
                <a:solidFill>
                  <a:srgbClr val="6600CC"/>
                </a:solidFill>
              </a:rPr>
              <a:t>12</a:t>
            </a:r>
            <a:r>
              <a:rPr lang="en-US">
                <a:solidFill>
                  <a:schemeClr val="tx1"/>
                </a:solidFill>
              </a:rPr>
              <a:t> to our heap.</a:t>
            </a:r>
          </a:p>
        </p:txBody>
      </p:sp>
      <p:sp>
        <p:nvSpPr>
          <p:cNvPr id="846856" name="Rectangle 8"/>
          <p:cNvSpPr>
            <a:spLocks noChangeArrowheads="1"/>
          </p:cNvSpPr>
          <p:nvPr/>
        </p:nvSpPr>
        <p:spPr bwMode="auto">
          <a:xfrm>
            <a:off x="1844675" y="32004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7" name="Rectangle 9"/>
          <p:cNvSpPr>
            <a:spLocks noChangeArrowheads="1"/>
          </p:cNvSpPr>
          <p:nvPr/>
        </p:nvSpPr>
        <p:spPr bwMode="auto">
          <a:xfrm>
            <a:off x="1903413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8" name="Rectangle 10"/>
          <p:cNvSpPr>
            <a:spLocks noChangeArrowheads="1"/>
          </p:cNvSpPr>
          <p:nvPr/>
        </p:nvSpPr>
        <p:spPr bwMode="auto">
          <a:xfrm>
            <a:off x="2427288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2390775" y="35575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0" name="Text Box 12"/>
          <p:cNvSpPr txBox="1">
            <a:spLocks noChangeArrowheads="1"/>
          </p:cNvSpPr>
          <p:nvPr/>
        </p:nvSpPr>
        <p:spPr bwMode="auto">
          <a:xfrm>
            <a:off x="1889125" y="35607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3" name="Rectangle 15"/>
          <p:cNvSpPr>
            <a:spLocks noChangeArrowheads="1"/>
          </p:cNvSpPr>
          <p:nvPr/>
        </p:nvSpPr>
        <p:spPr bwMode="auto">
          <a:xfrm>
            <a:off x="722313" y="41497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4" name="Rectangle 16"/>
          <p:cNvSpPr>
            <a:spLocks noChangeArrowheads="1"/>
          </p:cNvSpPr>
          <p:nvPr/>
        </p:nvSpPr>
        <p:spPr bwMode="auto">
          <a:xfrm>
            <a:off x="781050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5" name="Rectangle 17"/>
          <p:cNvSpPr>
            <a:spLocks noChangeArrowheads="1"/>
          </p:cNvSpPr>
          <p:nvPr/>
        </p:nvSpPr>
        <p:spPr bwMode="auto">
          <a:xfrm>
            <a:off x="1304925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7" name="Text Box 19"/>
          <p:cNvSpPr txBox="1">
            <a:spLocks noChangeArrowheads="1"/>
          </p:cNvSpPr>
          <p:nvPr/>
        </p:nvSpPr>
        <p:spPr bwMode="auto">
          <a:xfrm>
            <a:off x="796925" y="451167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68" name="Text Box 20"/>
          <p:cNvSpPr txBox="1">
            <a:spLocks noChangeArrowheads="1"/>
          </p:cNvSpPr>
          <p:nvPr/>
        </p:nvSpPr>
        <p:spPr bwMode="auto">
          <a:xfrm>
            <a:off x="1131888" y="4165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46869" name="Line 21"/>
          <p:cNvSpPr>
            <a:spLocks noChangeShapeType="1"/>
          </p:cNvSpPr>
          <p:nvPr/>
        </p:nvSpPr>
        <p:spPr bwMode="auto">
          <a:xfrm flipH="1">
            <a:off x="1773238" y="37226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2" name="Rectangle 24"/>
          <p:cNvSpPr>
            <a:spLocks noChangeArrowheads="1"/>
          </p:cNvSpPr>
          <p:nvPr/>
        </p:nvSpPr>
        <p:spPr bwMode="auto">
          <a:xfrm>
            <a:off x="3024188" y="4140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3" name="Rectangle 25"/>
          <p:cNvSpPr>
            <a:spLocks noChangeArrowheads="1"/>
          </p:cNvSpPr>
          <p:nvPr/>
        </p:nvSpPr>
        <p:spPr bwMode="auto">
          <a:xfrm>
            <a:off x="3082925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4" name="Rectangle 26"/>
          <p:cNvSpPr>
            <a:spLocks noChangeArrowheads="1"/>
          </p:cNvSpPr>
          <p:nvPr/>
        </p:nvSpPr>
        <p:spPr bwMode="auto">
          <a:xfrm>
            <a:off x="3608388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5" name="Text Box 27"/>
          <p:cNvSpPr txBox="1">
            <a:spLocks noChangeArrowheads="1"/>
          </p:cNvSpPr>
          <p:nvPr/>
        </p:nvSpPr>
        <p:spPr bwMode="auto">
          <a:xfrm>
            <a:off x="3602038" y="4502150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6" name="Text Box 28"/>
          <p:cNvSpPr txBox="1">
            <a:spLocks noChangeArrowheads="1"/>
          </p:cNvSpPr>
          <p:nvPr/>
        </p:nvSpPr>
        <p:spPr bwMode="auto">
          <a:xfrm>
            <a:off x="3098800" y="450532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7" name="Text Box 29"/>
          <p:cNvSpPr txBox="1">
            <a:spLocks noChangeArrowheads="1"/>
          </p:cNvSpPr>
          <p:nvPr/>
        </p:nvSpPr>
        <p:spPr bwMode="auto">
          <a:xfrm>
            <a:off x="3433763" y="41576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46878" name="Rectangle 30"/>
          <p:cNvSpPr>
            <a:spLocks noChangeArrowheads="1"/>
          </p:cNvSpPr>
          <p:nvPr/>
        </p:nvSpPr>
        <p:spPr bwMode="auto">
          <a:xfrm>
            <a:off x="2466975" y="36480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9" name="Line 31"/>
          <p:cNvSpPr>
            <a:spLocks noChangeShapeType="1"/>
          </p:cNvSpPr>
          <p:nvPr/>
        </p:nvSpPr>
        <p:spPr bwMode="auto">
          <a:xfrm>
            <a:off x="2784475" y="3773488"/>
            <a:ext cx="3397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2" name="Rectangle 34"/>
          <p:cNvSpPr>
            <a:spLocks noChangeArrowheads="1"/>
          </p:cNvSpPr>
          <p:nvPr/>
        </p:nvSpPr>
        <p:spPr bwMode="auto">
          <a:xfrm>
            <a:off x="76200" y="51276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3" name="Rectangle 35"/>
          <p:cNvSpPr>
            <a:spLocks noChangeArrowheads="1"/>
          </p:cNvSpPr>
          <p:nvPr/>
        </p:nvSpPr>
        <p:spPr bwMode="auto">
          <a:xfrm>
            <a:off x="134938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4" name="Rectangle 36"/>
          <p:cNvSpPr>
            <a:spLocks noChangeArrowheads="1"/>
          </p:cNvSpPr>
          <p:nvPr/>
        </p:nvSpPr>
        <p:spPr bwMode="auto">
          <a:xfrm>
            <a:off x="658813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5" name="Text Box 37"/>
          <p:cNvSpPr txBox="1">
            <a:spLocks noChangeArrowheads="1"/>
          </p:cNvSpPr>
          <p:nvPr/>
        </p:nvSpPr>
        <p:spPr bwMode="auto">
          <a:xfrm>
            <a:off x="654050" y="54864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6" name="Text Box 38"/>
          <p:cNvSpPr txBox="1">
            <a:spLocks noChangeArrowheads="1"/>
          </p:cNvSpPr>
          <p:nvPr/>
        </p:nvSpPr>
        <p:spPr bwMode="auto">
          <a:xfrm>
            <a:off x="150813" y="54895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7" name="Text Box 39"/>
          <p:cNvSpPr txBox="1">
            <a:spLocks noChangeArrowheads="1"/>
          </p:cNvSpPr>
          <p:nvPr/>
        </p:nvSpPr>
        <p:spPr bwMode="auto">
          <a:xfrm>
            <a:off x="485775" y="51435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6889" name="Rectangle 41"/>
          <p:cNvSpPr>
            <a:spLocks noChangeArrowheads="1"/>
          </p:cNvSpPr>
          <p:nvPr/>
        </p:nvSpPr>
        <p:spPr bwMode="auto">
          <a:xfrm>
            <a:off x="801688" y="4598988"/>
            <a:ext cx="439737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90" name="Line 42"/>
          <p:cNvSpPr>
            <a:spLocks noChangeShapeType="1"/>
          </p:cNvSpPr>
          <p:nvPr/>
        </p:nvSpPr>
        <p:spPr bwMode="auto">
          <a:xfrm flipH="1">
            <a:off x="835025" y="4700588"/>
            <a:ext cx="188913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6988" name="Group 140"/>
          <p:cNvGrpSpPr>
            <a:grpSpLocks/>
          </p:cNvGrpSpPr>
          <p:nvPr/>
        </p:nvGrpSpPr>
        <p:grpSpPr bwMode="auto">
          <a:xfrm>
            <a:off x="1303338" y="4681538"/>
            <a:ext cx="1166812" cy="1200150"/>
            <a:chOff x="821" y="2949"/>
            <a:chExt cx="735" cy="756"/>
          </a:xfrm>
        </p:grpSpPr>
        <p:sp>
          <p:nvSpPr>
            <p:cNvPr id="846893" name="Rectangle 45"/>
            <p:cNvSpPr>
              <a:spLocks noChangeArrowheads="1"/>
            </p:cNvSpPr>
            <p:nvPr/>
          </p:nvSpPr>
          <p:spPr bwMode="auto">
            <a:xfrm>
              <a:off x="821" y="3225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4" name="Rectangle 46"/>
            <p:cNvSpPr>
              <a:spLocks noChangeArrowheads="1"/>
            </p:cNvSpPr>
            <p:nvPr/>
          </p:nvSpPr>
          <p:spPr bwMode="auto">
            <a:xfrm>
              <a:off x="858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5" name="Rectangle 47"/>
            <p:cNvSpPr>
              <a:spLocks noChangeArrowheads="1"/>
            </p:cNvSpPr>
            <p:nvPr/>
          </p:nvSpPr>
          <p:spPr bwMode="auto">
            <a:xfrm>
              <a:off x="1189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6" name="Text Box 48"/>
            <p:cNvSpPr txBox="1">
              <a:spLocks noChangeArrowheads="1"/>
            </p:cNvSpPr>
            <p:nvPr/>
          </p:nvSpPr>
          <p:spPr bwMode="auto">
            <a:xfrm>
              <a:off x="1185" y="3453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7" name="Text Box 49"/>
            <p:cNvSpPr txBox="1">
              <a:spLocks noChangeArrowheads="1"/>
            </p:cNvSpPr>
            <p:nvPr/>
          </p:nvSpPr>
          <p:spPr bwMode="auto">
            <a:xfrm>
              <a:off x="868" y="345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8" name="Text Box 50"/>
            <p:cNvSpPr txBox="1">
              <a:spLocks noChangeArrowheads="1"/>
            </p:cNvSpPr>
            <p:nvPr/>
          </p:nvSpPr>
          <p:spPr bwMode="auto">
            <a:xfrm>
              <a:off x="1079" y="3236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46900" name="Line 52"/>
            <p:cNvSpPr>
              <a:spLocks noChangeShapeType="1"/>
            </p:cNvSpPr>
            <p:nvPr/>
          </p:nvSpPr>
          <p:spPr bwMode="auto">
            <a:xfrm>
              <a:off x="998" y="2949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2" name="Rectangle 54"/>
            <p:cNvSpPr>
              <a:spLocks noChangeArrowheads="1"/>
            </p:cNvSpPr>
            <p:nvPr/>
          </p:nvSpPr>
          <p:spPr bwMode="auto">
            <a:xfrm>
              <a:off x="1084" y="3287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46903" name="Rectangle 55"/>
          <p:cNvSpPr>
            <a:spLocks noChangeArrowheads="1"/>
          </p:cNvSpPr>
          <p:nvPr/>
        </p:nvSpPr>
        <p:spPr bwMode="auto">
          <a:xfrm>
            <a:off x="1135063" y="41862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846905" name="Rectangle 57"/>
          <p:cNvSpPr>
            <a:spLocks noChangeArrowheads="1"/>
          </p:cNvSpPr>
          <p:nvPr/>
        </p:nvSpPr>
        <p:spPr bwMode="auto">
          <a:xfrm>
            <a:off x="1104900" y="4191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46906" name="Rectangle 58"/>
          <p:cNvSpPr>
            <a:spLocks noChangeArrowheads="1"/>
          </p:cNvSpPr>
          <p:nvPr/>
        </p:nvSpPr>
        <p:spPr bwMode="auto">
          <a:xfrm>
            <a:off x="2266950" y="3254375"/>
            <a:ext cx="3810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846907" name="Group 59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46908" name="Rectangle 60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9" name="Rectangle 61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0" name="Rectangle 62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1" name="Rectangle 63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2" name="Rectangle 64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3" name="Text Box 65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46914" name="Text Box 66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46915" name="Group 67"/>
          <p:cNvGrpSpPr>
            <a:grpSpLocks/>
          </p:cNvGrpSpPr>
          <p:nvPr/>
        </p:nvGrpSpPr>
        <p:grpSpPr bwMode="auto">
          <a:xfrm>
            <a:off x="7456488" y="3503613"/>
            <a:ext cx="369887" cy="2271712"/>
            <a:chOff x="4697" y="2025"/>
            <a:chExt cx="233" cy="1431"/>
          </a:xfrm>
        </p:grpSpPr>
        <p:sp>
          <p:nvSpPr>
            <p:cNvPr id="846916" name="Text Box 68"/>
            <p:cNvSpPr txBox="1">
              <a:spLocks noChangeArrowheads="1"/>
            </p:cNvSpPr>
            <p:nvPr/>
          </p:nvSpPr>
          <p:spPr bwMode="auto">
            <a:xfrm>
              <a:off x="4723" y="202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46917" name="Text Box 69"/>
            <p:cNvSpPr txBox="1">
              <a:spLocks noChangeArrowheads="1"/>
            </p:cNvSpPr>
            <p:nvPr/>
          </p:nvSpPr>
          <p:spPr bwMode="auto">
            <a:xfrm>
              <a:off x="4701" y="230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846918" name="Text Box 70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46919" name="Text Box 71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46920" name="Text Box 72"/>
            <p:cNvSpPr txBox="1">
              <a:spLocks noChangeArrowheads="1"/>
            </p:cNvSpPr>
            <p:nvPr/>
          </p:nvSpPr>
          <p:spPr bwMode="auto">
            <a:xfrm>
              <a:off x="4707" y="3168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grpSp>
        <p:nvGrpSpPr>
          <p:cNvPr id="846976" name="Group 128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46977" name="Text Box 129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6978" name="Rectangle 130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6979" name="Text Box 131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846989" name="AutoShape 141"/>
          <p:cNvSpPr>
            <a:spLocks noChangeArrowheads="1"/>
          </p:cNvSpPr>
          <p:nvPr/>
        </p:nvSpPr>
        <p:spPr bwMode="auto">
          <a:xfrm>
            <a:off x="3937000" y="88900"/>
            <a:ext cx="4889500" cy="1739900"/>
          </a:xfrm>
          <a:prstGeom prst="wedgeRoundRectCallout">
            <a:avLst>
              <a:gd name="adj1" fmla="val 19546"/>
              <a:gd name="adj2" fmla="val 12052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add the new value to the end of our heap array: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count</a:t>
            </a:r>
            <a:r>
              <a:rPr lang="en-US"/>
              <a:t>] = value</a:t>
            </a:r>
          </a:p>
          <a:p>
            <a:endParaRPr lang="en-US" sz="1000"/>
          </a:p>
          <a:p>
            <a:r>
              <a:rPr lang="en-US"/>
              <a:t>and </a:t>
            </a:r>
            <a:r>
              <a:rPr lang="en-US" i="1"/>
              <a:t>then</a:t>
            </a:r>
            <a:r>
              <a:rPr lang="en-US"/>
              <a:t> increase our count!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0" name="Text Box 142"/>
          <p:cNvSpPr txBox="1">
            <a:spLocks noChangeArrowheads="1"/>
          </p:cNvSpPr>
          <p:nvPr/>
        </p:nvSpPr>
        <p:spPr bwMode="auto">
          <a:xfrm>
            <a:off x="7378700" y="5334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1" name="Text Box 143"/>
          <p:cNvSpPr txBox="1">
            <a:spLocks noChangeArrowheads="1"/>
          </p:cNvSpPr>
          <p:nvPr/>
        </p:nvSpPr>
        <p:spPr bwMode="auto">
          <a:xfrm>
            <a:off x="5154613" y="37338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846992" name="Text Box 144"/>
          <p:cNvSpPr txBox="1">
            <a:spLocks noChangeArrowheads="1"/>
          </p:cNvSpPr>
          <p:nvPr/>
        </p:nvSpPr>
        <p:spPr bwMode="auto">
          <a:xfrm>
            <a:off x="1651000" y="51181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3" name="AutoShape 145"/>
          <p:cNvSpPr>
            <a:spLocks noChangeArrowheads="1"/>
          </p:cNvSpPr>
          <p:nvPr/>
        </p:nvSpPr>
        <p:spPr bwMode="auto">
          <a:xfrm>
            <a:off x="3073400" y="-25400"/>
            <a:ext cx="5308600" cy="2197100"/>
          </a:xfrm>
          <a:prstGeom prst="wedgeRoundRectCallout">
            <a:avLst>
              <a:gd name="adj1" fmla="val 31042"/>
              <a:gd name="adj2" fmla="val 194870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i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(i-1)/2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6" name="Oval 148"/>
          <p:cNvSpPr>
            <a:spLocks noChangeArrowheads="1"/>
          </p:cNvSpPr>
          <p:nvPr/>
        </p:nvSpPr>
        <p:spPr bwMode="auto">
          <a:xfrm>
            <a:off x="7453313" y="535781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7" name="Oval 149"/>
          <p:cNvSpPr>
            <a:spLocks noChangeArrowheads="1"/>
          </p:cNvSpPr>
          <p:nvPr/>
        </p:nvSpPr>
        <p:spPr bwMode="auto">
          <a:xfrm>
            <a:off x="7439025" y="396398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8" name="Oval 150"/>
          <p:cNvSpPr>
            <a:spLocks noChangeArrowheads="1"/>
          </p:cNvSpPr>
          <p:nvPr/>
        </p:nvSpPr>
        <p:spPr bwMode="auto">
          <a:xfrm>
            <a:off x="1727200" y="5118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9" name="Oval 151"/>
          <p:cNvSpPr>
            <a:spLocks noChangeArrowheads="1"/>
          </p:cNvSpPr>
          <p:nvPr/>
        </p:nvSpPr>
        <p:spPr bwMode="auto">
          <a:xfrm>
            <a:off x="1101725" y="412273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7003" name="Group 155"/>
          <p:cNvGrpSpPr>
            <a:grpSpLocks/>
          </p:cNvGrpSpPr>
          <p:nvPr/>
        </p:nvGrpSpPr>
        <p:grpSpPr bwMode="auto">
          <a:xfrm>
            <a:off x="4730750" y="1397000"/>
            <a:ext cx="369888" cy="457200"/>
            <a:chOff x="2460" y="3581"/>
            <a:chExt cx="233" cy="288"/>
          </a:xfrm>
        </p:grpSpPr>
        <p:sp>
          <p:nvSpPr>
            <p:cNvPr id="847000" name="Rectangle 152"/>
            <p:cNvSpPr>
              <a:spLocks noChangeArrowheads="1"/>
            </p:cNvSpPr>
            <p:nvPr/>
          </p:nvSpPr>
          <p:spPr bwMode="auto">
            <a:xfrm>
              <a:off x="2544" y="3600"/>
              <a:ext cx="9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2" name="Text Box 154"/>
            <p:cNvSpPr txBox="1">
              <a:spLocks noChangeArrowheads="1"/>
            </p:cNvSpPr>
            <p:nvPr/>
          </p:nvSpPr>
          <p:spPr bwMode="auto">
            <a:xfrm>
              <a:off x="2460" y="358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847005" name="Group 157"/>
          <p:cNvGrpSpPr>
            <a:grpSpLocks/>
          </p:cNvGrpSpPr>
          <p:nvPr/>
        </p:nvGrpSpPr>
        <p:grpSpPr bwMode="auto">
          <a:xfrm>
            <a:off x="6207125" y="1389063"/>
            <a:ext cx="1196975" cy="457200"/>
            <a:chOff x="3344" y="3293"/>
            <a:chExt cx="754" cy="288"/>
          </a:xfrm>
        </p:grpSpPr>
        <p:sp>
          <p:nvSpPr>
            <p:cNvPr id="847001" name="Rectangle 153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4" name="Text Box 156"/>
            <p:cNvSpPr txBox="1">
              <a:spLocks noChangeArrowheads="1"/>
            </p:cNvSpPr>
            <p:nvPr/>
          </p:nvSpPr>
          <p:spPr bwMode="auto">
            <a:xfrm>
              <a:off x="3344" y="3293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(</a:t>
              </a:r>
              <a:r>
                <a:rPr lang="en-US">
                  <a:solidFill>
                    <a:srgbClr val="FF3300"/>
                  </a:solidFill>
                </a:rPr>
                <a:t>4</a:t>
              </a:r>
              <a:r>
                <a:rPr lang="en-US">
                  <a:solidFill>
                    <a:srgbClr val="6600CC"/>
                  </a:solidFill>
                </a:rPr>
                <a:t>-1)/2</a:t>
              </a:r>
            </a:p>
          </p:txBody>
        </p:sp>
      </p:grpSp>
      <p:grpSp>
        <p:nvGrpSpPr>
          <p:cNvPr id="847006" name="Group 158"/>
          <p:cNvGrpSpPr>
            <a:grpSpLocks/>
          </p:cNvGrpSpPr>
          <p:nvPr/>
        </p:nvGrpSpPr>
        <p:grpSpPr bwMode="auto">
          <a:xfrm>
            <a:off x="6311900" y="1389063"/>
            <a:ext cx="1054100" cy="457200"/>
            <a:chOff x="3408" y="3293"/>
            <a:chExt cx="616" cy="288"/>
          </a:xfrm>
        </p:grpSpPr>
        <p:sp>
          <p:nvSpPr>
            <p:cNvPr id="847007" name="Rectangle 159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8" name="Text Box 160"/>
            <p:cNvSpPr txBox="1">
              <a:spLocks noChangeArrowheads="1"/>
            </p:cNvSpPr>
            <p:nvPr/>
          </p:nvSpPr>
          <p:spPr bwMode="auto">
            <a:xfrm>
              <a:off x="3620" y="3293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1</a:t>
              </a:r>
            </a:p>
          </p:txBody>
        </p:sp>
      </p:grpSp>
      <p:cxnSp>
        <p:nvCxnSpPr>
          <p:cNvPr id="847009" name="AutoShape 161"/>
          <p:cNvCxnSpPr>
            <a:cxnSpLocks noChangeShapeType="1"/>
            <a:stCxn id="846999" idx="6"/>
            <a:endCxn id="846998" idx="0"/>
          </p:cNvCxnSpPr>
          <p:nvPr/>
        </p:nvCxnSpPr>
        <p:spPr bwMode="auto">
          <a:xfrm>
            <a:off x="1501775" y="4313238"/>
            <a:ext cx="415925" cy="78581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0" name="AutoShape 162"/>
          <p:cNvCxnSpPr>
            <a:cxnSpLocks noChangeShapeType="1"/>
            <a:stCxn id="846997" idx="6"/>
            <a:endCxn id="846990" idx="3"/>
          </p:cNvCxnSpPr>
          <p:nvPr/>
        </p:nvCxnSpPr>
        <p:spPr bwMode="auto">
          <a:xfrm>
            <a:off x="7839075" y="4154488"/>
            <a:ext cx="46038" cy="1408112"/>
          </a:xfrm>
          <a:prstGeom prst="curvedConnector3">
            <a:avLst>
              <a:gd name="adj1" fmla="val 59310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1" name="Rectangle 163"/>
          <p:cNvSpPr>
            <a:spLocks noChangeArrowheads="1"/>
          </p:cNvSpPr>
          <p:nvPr/>
        </p:nvSpPr>
        <p:spPr bwMode="auto">
          <a:xfrm>
            <a:off x="7461250" y="3937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847012" name="AutoShape 164"/>
          <p:cNvSpPr>
            <a:spLocks noChangeArrowheads="1"/>
          </p:cNvSpPr>
          <p:nvPr/>
        </p:nvSpPr>
        <p:spPr bwMode="auto">
          <a:xfrm>
            <a:off x="1549400" y="393700"/>
            <a:ext cx="5308600" cy="2197100"/>
          </a:xfrm>
          <a:prstGeom prst="wedgeRoundRectCallout">
            <a:avLst>
              <a:gd name="adj1" fmla="val 55681"/>
              <a:gd name="adj2" fmla="val 11741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1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(1-1)/2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7013" name="Oval 165"/>
          <p:cNvSpPr>
            <a:spLocks noChangeArrowheads="1"/>
          </p:cNvSpPr>
          <p:nvPr/>
        </p:nvSpPr>
        <p:spPr bwMode="auto">
          <a:xfrm>
            <a:off x="2247900" y="3213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7014" name="Oval 166"/>
          <p:cNvSpPr>
            <a:spLocks noChangeArrowheads="1"/>
          </p:cNvSpPr>
          <p:nvPr/>
        </p:nvSpPr>
        <p:spPr bwMode="auto">
          <a:xfrm>
            <a:off x="7467600" y="35179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7015" name="AutoShape 167"/>
          <p:cNvCxnSpPr>
            <a:cxnSpLocks noChangeShapeType="1"/>
            <a:stCxn id="846999" idx="1"/>
            <a:endCxn id="847013" idx="2"/>
          </p:cNvCxnSpPr>
          <p:nvPr/>
        </p:nvCxnSpPr>
        <p:spPr bwMode="auto">
          <a:xfrm rot="16200000">
            <a:off x="1315244" y="3245644"/>
            <a:ext cx="755650" cy="107156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6" name="AutoShape 168"/>
          <p:cNvCxnSpPr>
            <a:cxnSpLocks noChangeShapeType="1"/>
            <a:stCxn id="847014" idx="6"/>
            <a:endCxn id="847011" idx="3"/>
          </p:cNvCxnSpPr>
          <p:nvPr/>
        </p:nvCxnSpPr>
        <p:spPr bwMode="auto">
          <a:xfrm flipH="1">
            <a:off x="7831138" y="3708400"/>
            <a:ext cx="36512" cy="457200"/>
          </a:xfrm>
          <a:prstGeom prst="curvedConnector3">
            <a:avLst>
              <a:gd name="adj1" fmla="val -57391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7" name="Rectangle 169"/>
          <p:cNvSpPr>
            <a:spLocks noChangeArrowheads="1"/>
          </p:cNvSpPr>
          <p:nvPr/>
        </p:nvSpPr>
        <p:spPr bwMode="auto">
          <a:xfrm>
            <a:off x="7480300" y="3479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47018" name="AutoShape 170"/>
          <p:cNvSpPr>
            <a:spLocks noChangeArrowheads="1"/>
          </p:cNvSpPr>
          <p:nvPr/>
        </p:nvSpPr>
        <p:spPr bwMode="auto">
          <a:xfrm>
            <a:off x="2273300" y="406400"/>
            <a:ext cx="4991100" cy="1765300"/>
          </a:xfrm>
          <a:prstGeom prst="wedgeRoundRectCallout">
            <a:avLst>
              <a:gd name="adj1" fmla="val 45611"/>
              <a:gd name="adj2" fmla="val 127426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Finally, our new value has reached its proper position in the heap and we’re done…</a:t>
            </a:r>
            <a:endParaRPr lang="en-US" sz="800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46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06666 0.146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4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731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093 L -0.06302 -0.1453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73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1.38889E-6 -0.2055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-0.00434 0.2018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47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02 -0.14537 L 0.0592 -0.28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703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125 0.1370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846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685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0555 L 1.38889E-6 -0.270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7.40741E-7 L -0.00486 0.068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47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905" grpId="0"/>
      <p:bldP spid="846906" grpId="0"/>
      <p:bldP spid="846979" grpId="0"/>
      <p:bldP spid="846989" grpId="0" animBg="1"/>
      <p:bldP spid="846989" grpId="1" animBg="1"/>
      <p:bldP spid="846990" grpId="0"/>
      <p:bldP spid="846990" grpId="1"/>
      <p:bldP spid="846990" grpId="2"/>
      <p:bldP spid="846991" grpId="0"/>
      <p:bldP spid="846992" grpId="0"/>
      <p:bldP spid="846992" grpId="1"/>
      <p:bldP spid="846992" grpId="2"/>
      <p:bldP spid="846993" grpId="0" animBg="1"/>
      <p:bldP spid="846993" grpId="1" animBg="1"/>
      <p:bldP spid="846996" grpId="0" animBg="1"/>
      <p:bldP spid="846996" grpId="1" animBg="1"/>
      <p:bldP spid="846997" grpId="0" animBg="1"/>
      <p:bldP spid="846997" grpId="1" animBg="1"/>
      <p:bldP spid="846997" grpId="2" animBg="1"/>
      <p:bldP spid="846997" grpId="3" animBg="1"/>
      <p:bldP spid="846998" grpId="0" animBg="1"/>
      <p:bldP spid="846998" grpId="1" animBg="1"/>
      <p:bldP spid="846999" grpId="0" animBg="1"/>
      <p:bldP spid="846999" grpId="1" animBg="1"/>
      <p:bldP spid="846999" grpId="2" animBg="1"/>
      <p:bldP spid="846999" grpId="3" animBg="1"/>
      <p:bldP spid="847011" grpId="0"/>
      <p:bldP spid="847012" grpId="0" animBg="1"/>
      <p:bldP spid="847012" grpId="1" animBg="1"/>
      <p:bldP spid="847013" grpId="0" animBg="1"/>
      <p:bldP spid="847013" grpId="1" animBg="1"/>
      <p:bldP spid="847014" grpId="0" animBg="1"/>
      <p:bldP spid="847014" grpId="1" animBg="1"/>
      <p:bldP spid="847017" grpId="0"/>
      <p:bldP spid="847018" grpId="0" animBg="1"/>
      <p:bldP spid="84701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9CBD-6171-4E0F-8C53-E354770E8754}" type="slidenum">
              <a:rPr lang="en-US"/>
              <a:pPr/>
              <a:t>34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818180" name="Text Box 4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Show a maxheap and its array after inserting each of the following numbers:</a:t>
            </a:r>
          </a:p>
        </p:txBody>
      </p:sp>
      <p:sp>
        <p:nvSpPr>
          <p:cNvPr id="818181" name="Text Box 5"/>
          <p:cNvSpPr txBox="1">
            <a:spLocks noChangeArrowheads="1"/>
          </p:cNvSpPr>
          <p:nvPr/>
        </p:nvSpPr>
        <p:spPr bwMode="auto">
          <a:xfrm>
            <a:off x="3200400" y="2362200"/>
            <a:ext cx="2979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1, 6, 4, 5, 0, 8, 3, 12</a:t>
            </a:r>
          </a:p>
        </p:txBody>
      </p:sp>
      <p:sp>
        <p:nvSpPr>
          <p:cNvPr id="818182" name="Text Box 6"/>
          <p:cNvSpPr txBox="1">
            <a:spLocks noChangeArrowheads="1"/>
          </p:cNvSpPr>
          <p:nvPr/>
        </p:nvSpPr>
        <p:spPr bwMode="auto">
          <a:xfrm>
            <a:off x="0" y="4419600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18183" name="Text Box 7"/>
          <p:cNvSpPr txBox="1">
            <a:spLocks noChangeArrowheads="1"/>
          </p:cNvSpPr>
          <p:nvPr/>
        </p:nvSpPr>
        <p:spPr bwMode="auto">
          <a:xfrm>
            <a:off x="5791200" y="35052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8269288" y="33766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8229600" y="3390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8229600" y="3733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8229600" y="4076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8229600" y="4419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29600" y="4762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29600" y="5105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8229600" y="54483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8229600" y="57912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8200" name="Group 24"/>
          <p:cNvGrpSpPr>
            <a:grpSpLocks/>
          </p:cNvGrpSpPr>
          <p:nvPr/>
        </p:nvGrpSpPr>
        <p:grpSpPr bwMode="auto">
          <a:xfrm>
            <a:off x="5715000" y="5257800"/>
            <a:ext cx="2227263" cy="792163"/>
            <a:chOff x="-346" y="4781"/>
            <a:chExt cx="1403" cy="499"/>
          </a:xfrm>
        </p:grpSpPr>
        <p:sp>
          <p:nvSpPr>
            <p:cNvPr id="818201" name="Text Box 25"/>
            <p:cNvSpPr txBox="1">
              <a:spLocks noChangeArrowheads="1"/>
            </p:cNvSpPr>
            <p:nvPr/>
          </p:nvSpPr>
          <p:spPr bwMode="auto">
            <a:xfrm>
              <a:off x="-346" y="4781"/>
              <a:ext cx="1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nodeCount;</a:t>
              </a:r>
            </a:p>
          </p:txBody>
        </p:sp>
        <p:sp>
          <p:nvSpPr>
            <p:cNvPr id="818202" name="Rectangle 26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8203" name="Text Box 27"/>
          <p:cNvSpPr txBox="1">
            <a:spLocks noChangeArrowheads="1"/>
          </p:cNvSpPr>
          <p:nvPr/>
        </p:nvSpPr>
        <p:spPr bwMode="auto">
          <a:xfrm>
            <a:off x="6629400" y="5638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8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257800" y="3200400"/>
            <a:ext cx="38862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9841-083C-4F4E-A953-CC5FE798D93F}" type="slidenum">
              <a:rPr lang="en-US"/>
              <a:pPr/>
              <a:t>35</a:t>
            </a:fld>
            <a:endParaRPr lang="en-US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820230" name="Text Box 6"/>
          <p:cNvSpPr txBox="1">
            <a:spLocks noChangeArrowheads="1"/>
          </p:cNvSpPr>
          <p:nvPr/>
        </p:nvSpPr>
        <p:spPr bwMode="auto">
          <a:xfrm>
            <a:off x="3810000" y="20574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20231" name="Text Box 7"/>
          <p:cNvSpPr txBox="1">
            <a:spLocks noChangeArrowheads="1"/>
          </p:cNvSpPr>
          <p:nvPr/>
        </p:nvSpPr>
        <p:spPr bwMode="auto">
          <a:xfrm>
            <a:off x="6288088" y="19288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6248400" y="19431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6248400" y="22860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6248400" y="2628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6248400" y="2971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6248400" y="3314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6248400" y="3657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6248400" y="4000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248400" y="4343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505200" y="1676400"/>
            <a:ext cx="3581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29" name="Text Box 5"/>
          <p:cNvSpPr txBox="1">
            <a:spLocks noChangeArrowheads="1"/>
          </p:cNvSpPr>
          <p:nvPr/>
        </p:nvSpPr>
        <p:spPr bwMode="auto">
          <a:xfrm>
            <a:off x="0" y="4562475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0227" name="Text Box 3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Now show the maxheap and its array after removing the biggest 2 numbers: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CE-C235-4DC9-8B3B-F99433AF5DA5}" type="slidenum">
              <a:rPr lang="en-US"/>
              <a:pPr/>
              <a:t>36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Complexity of the Heap</a:t>
            </a:r>
          </a:p>
        </p:txBody>
      </p:sp>
      <p:sp>
        <p:nvSpPr>
          <p:cNvPr id="785411" name="Text Box 3"/>
          <p:cNvSpPr txBox="1">
            <a:spLocks noChangeArrowheads="1"/>
          </p:cNvSpPr>
          <p:nvPr/>
        </p:nvSpPr>
        <p:spPr bwMode="auto">
          <a:xfrm>
            <a:off x="669925" y="990600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inserting a new item into a heap?</a:t>
            </a:r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auto">
          <a:xfrm>
            <a:off x="596900" y="4206875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extracting the maximum/minimum item from a heap?</a:t>
            </a:r>
          </a:p>
        </p:txBody>
      </p:sp>
      <p:pic>
        <p:nvPicPr>
          <p:cNvPr id="78546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935163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470" name="Text Box 62"/>
          <p:cNvSpPr txBox="1">
            <a:spLocks noChangeArrowheads="1"/>
          </p:cNvSpPr>
          <p:nvPr/>
        </p:nvSpPr>
        <p:spPr bwMode="auto">
          <a:xfrm>
            <a:off x="3670300" y="18288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Every time we insert a new item, we need to keep comparing it with its parent until it reaches the right spot…</a:t>
            </a:r>
          </a:p>
        </p:txBody>
      </p:sp>
      <p:sp>
        <p:nvSpPr>
          <p:cNvPr id="785471" name="Text Box 63"/>
          <p:cNvSpPr txBox="1">
            <a:spLocks noChangeArrowheads="1"/>
          </p:cNvSpPr>
          <p:nvPr/>
        </p:nvSpPr>
        <p:spPr bwMode="auto">
          <a:xfrm>
            <a:off x="3733800" y="19050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our tree is a COMPLETE binary tree, if it has </a:t>
            </a:r>
            <a:r>
              <a:rPr lang="en-US">
                <a:solidFill>
                  <a:srgbClr val="6600CC"/>
                </a:solidFill>
              </a:rPr>
              <a:t>N entries</a:t>
            </a:r>
            <a:r>
              <a:rPr lang="en-US"/>
              <a:t>, it’s guaranteed to be exactly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levels deep.</a:t>
            </a:r>
          </a:p>
        </p:txBody>
      </p:sp>
      <p:sp>
        <p:nvSpPr>
          <p:cNvPr id="785472" name="Text Box 64"/>
          <p:cNvSpPr txBox="1">
            <a:spLocks noChangeArrowheads="1"/>
          </p:cNvSpPr>
          <p:nvPr/>
        </p:nvSpPr>
        <p:spPr bwMode="auto">
          <a:xfrm>
            <a:off x="3733800" y="1676400"/>
            <a:ext cx="485775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 the worst case, we’ll have to do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</a:t>
            </a:r>
            <a:r>
              <a:rPr lang="en-US">
                <a:solidFill>
                  <a:srgbClr val="6600CC"/>
                </a:solidFill>
              </a:rPr>
              <a:t>comparisons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swaps</a:t>
            </a:r>
            <a:r>
              <a:rPr lang="en-US"/>
              <a:t> of our new value.</a:t>
            </a:r>
          </a:p>
          <a:p>
            <a:endParaRPr lang="en-US" sz="1000"/>
          </a:p>
          <a:p>
            <a:r>
              <a:rPr lang="en-US"/>
              <a:t>(This is true whether or not our heap is stored in an array!)</a:t>
            </a:r>
          </a:p>
        </p:txBody>
      </p:sp>
      <p:grpSp>
        <p:nvGrpSpPr>
          <p:cNvPr id="785475" name="Group 67"/>
          <p:cNvGrpSpPr>
            <a:grpSpLocks/>
          </p:cNvGrpSpPr>
          <p:nvPr/>
        </p:nvGrpSpPr>
        <p:grpSpPr bwMode="auto">
          <a:xfrm>
            <a:off x="1588" y="1935163"/>
            <a:ext cx="1270000" cy="1676400"/>
            <a:chOff x="1" y="1296"/>
            <a:chExt cx="800" cy="1056"/>
          </a:xfrm>
        </p:grpSpPr>
        <p:sp>
          <p:nvSpPr>
            <p:cNvPr id="785473" name="Line 65"/>
            <p:cNvSpPr>
              <a:spLocks noChangeShapeType="1"/>
            </p:cNvSpPr>
            <p:nvPr/>
          </p:nvSpPr>
          <p:spPr bwMode="auto">
            <a:xfrm flipV="1">
              <a:off x="758" y="1296"/>
              <a:ext cx="0" cy="1056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5474" name="Text Box 66"/>
            <p:cNvSpPr txBox="1">
              <a:spLocks noChangeArrowheads="1"/>
            </p:cNvSpPr>
            <p:nvPr/>
          </p:nvSpPr>
          <p:spPr bwMode="auto">
            <a:xfrm>
              <a:off x="1" y="1536"/>
              <a:ext cx="80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log</a:t>
              </a:r>
              <a:r>
                <a:rPr lang="en-US" baseline="-25000"/>
                <a:t>2</a:t>
              </a:r>
              <a:r>
                <a:rPr lang="en-US"/>
                <a:t>(N) </a:t>
              </a:r>
              <a:br>
                <a:rPr lang="en-US"/>
              </a:br>
              <a:r>
                <a:rPr lang="en-US"/>
                <a:t>levels</a:t>
              </a:r>
            </a:p>
          </p:txBody>
        </p:sp>
      </p:grpSp>
      <p:sp>
        <p:nvSpPr>
          <p:cNvPr id="785476" name="Rectangle 68"/>
          <p:cNvSpPr>
            <a:spLocks noChangeArrowheads="1"/>
          </p:cNvSpPr>
          <p:nvPr/>
        </p:nvSpPr>
        <p:spPr bwMode="auto">
          <a:xfrm>
            <a:off x="2171700" y="3128963"/>
            <a:ext cx="1054100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7" name="Oval 69"/>
          <p:cNvSpPr>
            <a:spLocks noChangeArrowheads="1"/>
          </p:cNvSpPr>
          <p:nvPr/>
        </p:nvSpPr>
        <p:spPr bwMode="auto">
          <a:xfrm>
            <a:off x="2413000" y="31924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8" name="Oval 70"/>
          <p:cNvSpPr>
            <a:spLocks noChangeArrowheads="1"/>
          </p:cNvSpPr>
          <p:nvPr/>
        </p:nvSpPr>
        <p:spPr bwMode="auto">
          <a:xfrm>
            <a:off x="1943100" y="24812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9" name="Oval 71"/>
          <p:cNvSpPr>
            <a:spLocks noChangeArrowheads="1"/>
          </p:cNvSpPr>
          <p:nvPr/>
        </p:nvSpPr>
        <p:spPr bwMode="auto">
          <a:xfrm>
            <a:off x="1943100" y="24685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0" name="Oval 72"/>
          <p:cNvSpPr>
            <a:spLocks noChangeArrowheads="1"/>
          </p:cNvSpPr>
          <p:nvPr/>
        </p:nvSpPr>
        <p:spPr bwMode="auto">
          <a:xfrm>
            <a:off x="2413000" y="18843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1" name="Text Box 73"/>
          <p:cNvSpPr txBox="1">
            <a:spLocks noChangeArrowheads="1"/>
          </p:cNvSpPr>
          <p:nvPr/>
        </p:nvSpPr>
        <p:spPr bwMode="auto">
          <a:xfrm>
            <a:off x="444500" y="51816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Just as with heap insertion, when we extract a value we need to bubble an item from the root down the tree.</a:t>
            </a:r>
          </a:p>
        </p:txBody>
      </p:sp>
      <p:sp>
        <p:nvSpPr>
          <p:cNvPr id="785482" name="Text Box 74"/>
          <p:cNvSpPr txBox="1">
            <a:spLocks noChangeArrowheads="1"/>
          </p:cNvSpPr>
          <p:nvPr/>
        </p:nvSpPr>
        <p:spPr bwMode="auto">
          <a:xfrm>
            <a:off x="533400" y="52832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the maximum number of levels in our tree is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(N),</a:t>
            </a:r>
            <a:r>
              <a:rPr lang="en-US"/>
              <a:t> the worst case that this requires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swaps.</a:t>
            </a:r>
          </a:p>
        </p:txBody>
      </p:sp>
      <p:sp>
        <p:nvSpPr>
          <p:cNvPr id="785483" name="Text Box 75"/>
          <p:cNvSpPr txBox="1">
            <a:spLocks noChangeArrowheads="1"/>
          </p:cNvSpPr>
          <p:nvPr/>
        </p:nvSpPr>
        <p:spPr bwMode="auto">
          <a:xfrm>
            <a:off x="520700" y="6210300"/>
            <a:ext cx="835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inserting and extracting from a heap is </a:t>
            </a:r>
            <a:r>
              <a:rPr lang="en-US">
                <a:solidFill>
                  <a:srgbClr val="6600CC"/>
                </a:solidFill>
              </a:rPr>
              <a:t>O(log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2" grpId="0"/>
      <p:bldP spid="785470" grpId="0"/>
      <p:bldP spid="785470" grpId="1"/>
      <p:bldP spid="785471" grpId="0"/>
      <p:bldP spid="785471" grpId="1"/>
      <p:bldP spid="785472" grpId="0"/>
      <p:bldP spid="785476" grpId="0" animBg="1"/>
      <p:bldP spid="785477" grpId="0" animBg="1"/>
      <p:bldP spid="785477" grpId="1" animBg="1"/>
      <p:bldP spid="785478" grpId="0" animBg="1"/>
      <p:bldP spid="785478" grpId="1" animBg="1"/>
      <p:bldP spid="785479" grpId="0" animBg="1"/>
      <p:bldP spid="785479" grpId="1" animBg="1"/>
      <p:bldP spid="785480" grpId="0" animBg="1"/>
      <p:bldP spid="785480" grpId="1" animBg="1"/>
      <p:bldP spid="785481" grpId="0"/>
      <p:bldP spid="785481" grpId="1"/>
      <p:bldP spid="785482" grpId="0"/>
      <p:bldP spid="78548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CE68C-3A5E-4378-8F5F-C8B7C7319E21}" type="slidenum">
              <a:rPr lang="en-US"/>
              <a:pPr/>
              <a:t>37</a:t>
            </a:fld>
            <a:endParaRPr lang="en-US"/>
          </a:p>
        </p:txBody>
      </p:sp>
      <p:pic>
        <p:nvPicPr>
          <p:cNvPr id="8570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4223" r="12291" b="13000"/>
          <a:stretch>
            <a:fillRect/>
          </a:stretch>
        </p:blipFill>
        <p:spPr bwMode="auto">
          <a:xfrm>
            <a:off x="0" y="1244600"/>
            <a:ext cx="90805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7095" name="Text Box 7"/>
          <p:cNvSpPr txBox="1">
            <a:spLocks noChangeArrowheads="1"/>
          </p:cNvSpPr>
          <p:nvPr/>
        </p:nvSpPr>
        <p:spPr bwMode="auto">
          <a:xfrm>
            <a:off x="1627188" y="304800"/>
            <a:ext cx="53371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Alright, one last time today…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32A69-F78C-46ED-B481-9C9E3A0B6734}" type="slidenum">
              <a:rPr lang="en-US"/>
              <a:pPr/>
              <a:t>38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0500"/>
            <a:ext cx="7772400" cy="1143000"/>
          </a:xfrm>
        </p:spPr>
        <p:txBody>
          <a:bodyPr/>
          <a:lstStyle/>
          <a:p>
            <a:r>
              <a:rPr lang="en-US"/>
              <a:t>The HeapSort</a:t>
            </a:r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95250" y="766763"/>
            <a:ext cx="4681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How can we use a </a:t>
            </a:r>
            <a:r>
              <a:rPr lang="en-US">
                <a:solidFill>
                  <a:srgbClr val="6600CC"/>
                </a:solidFill>
              </a:rPr>
              <a:t>heap </a:t>
            </a:r>
            <a:r>
              <a:rPr lang="en-US"/>
              <a:t>to sort a bunch of items?</a:t>
            </a:r>
          </a:p>
        </p:txBody>
      </p:sp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746125" y="1874838"/>
            <a:ext cx="7964488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Given an array of numbers of size N: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	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	1. </a:t>
            </a:r>
            <a:r>
              <a:rPr lang="en-US">
                <a:solidFill>
                  <a:srgbClr val="6600CC"/>
                </a:solidFill>
              </a:rPr>
              <a:t>Insert</a:t>
            </a:r>
            <a:r>
              <a:rPr lang="en-US">
                <a:solidFill>
                  <a:schemeClr val="tx1"/>
                </a:solidFill>
              </a:rPr>
              <a:t> all </a:t>
            </a:r>
            <a:r>
              <a:rPr lang="en-US">
                <a:solidFill>
                  <a:srgbClr val="6600CC"/>
                </a:solidFill>
              </a:rPr>
              <a:t>N numbers</a:t>
            </a:r>
            <a:r>
              <a:rPr lang="en-US">
                <a:solidFill>
                  <a:schemeClr val="tx1"/>
                </a:solidFill>
              </a:rPr>
              <a:t> into a </a:t>
            </a:r>
            <a:r>
              <a:rPr lang="en-US">
                <a:solidFill>
                  <a:srgbClr val="6600CC"/>
                </a:solidFill>
              </a:rPr>
              <a:t>maxheap</a:t>
            </a:r>
            <a:r>
              <a:rPr lang="en-US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	2. While there are numbers left in the heap: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		A. </a:t>
            </a:r>
            <a:r>
              <a:rPr lang="en-US">
                <a:solidFill>
                  <a:srgbClr val="6600CC"/>
                </a:solidFill>
              </a:rPr>
              <a:t>Remove the biggest number</a:t>
            </a:r>
            <a:r>
              <a:rPr lang="en-US">
                <a:solidFill>
                  <a:schemeClr val="tx1"/>
                </a:solidFill>
              </a:rPr>
              <a:t> from the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                         heap and </a:t>
            </a:r>
            <a:r>
              <a:rPr lang="en-US">
                <a:solidFill>
                  <a:srgbClr val="6600CC"/>
                </a:solidFill>
              </a:rPr>
              <a:t>place it in the last open slot</a:t>
            </a:r>
            <a:r>
              <a:rPr lang="en-US">
                <a:solidFill>
                  <a:schemeClr val="tx1"/>
                </a:solidFill>
              </a:rPr>
              <a:t>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                         of the array.</a:t>
            </a:r>
          </a:p>
        </p:txBody>
      </p:sp>
      <p:grpSp>
        <p:nvGrpSpPr>
          <p:cNvPr id="787461" name="Group 5"/>
          <p:cNvGrpSpPr>
            <a:grpSpLocks/>
          </p:cNvGrpSpPr>
          <p:nvPr/>
        </p:nvGrpSpPr>
        <p:grpSpPr bwMode="auto">
          <a:xfrm>
            <a:off x="4876800" y="5094288"/>
            <a:ext cx="3429000" cy="457200"/>
            <a:chOff x="2880" y="3209"/>
            <a:chExt cx="2160" cy="288"/>
          </a:xfrm>
        </p:grpSpPr>
        <p:grpSp>
          <p:nvGrpSpPr>
            <p:cNvPr id="787462" name="Group 6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787463" name="Rectangle 7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4" name="Rectangle 8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5" name="Rectangle 9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6" name="Rectangle 1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7" name="Rectangle 11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68" name="Text Box 12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7      3      9     1     5</a:t>
              </a:r>
            </a:p>
          </p:txBody>
        </p:sp>
      </p:grpSp>
      <p:grpSp>
        <p:nvGrpSpPr>
          <p:cNvPr id="787469" name="Group 13"/>
          <p:cNvGrpSpPr>
            <a:grpSpLocks/>
          </p:cNvGrpSpPr>
          <p:nvPr/>
        </p:nvGrpSpPr>
        <p:grpSpPr bwMode="auto">
          <a:xfrm>
            <a:off x="1143000" y="4054475"/>
            <a:ext cx="895350" cy="669925"/>
            <a:chOff x="528" y="2554"/>
            <a:chExt cx="564" cy="422"/>
          </a:xfrm>
        </p:grpSpPr>
        <p:grpSp>
          <p:nvGrpSpPr>
            <p:cNvPr id="787470" name="Group 14"/>
            <p:cNvGrpSpPr>
              <a:grpSpLocks/>
            </p:cNvGrpSpPr>
            <p:nvPr/>
          </p:nvGrpSpPr>
          <p:grpSpPr bwMode="auto">
            <a:xfrm>
              <a:off x="528" y="2554"/>
              <a:ext cx="564" cy="422"/>
              <a:chOff x="528" y="2554"/>
              <a:chExt cx="564" cy="422"/>
            </a:xfrm>
          </p:grpSpPr>
          <p:grpSp>
            <p:nvGrpSpPr>
              <p:cNvPr id="787471" name="Group 15"/>
              <p:cNvGrpSpPr>
                <a:grpSpLocks/>
              </p:cNvGrpSpPr>
              <p:nvPr/>
            </p:nvGrpSpPr>
            <p:grpSpPr bwMode="auto">
              <a:xfrm>
                <a:off x="528" y="2592"/>
                <a:ext cx="564" cy="384"/>
                <a:chOff x="576" y="2400"/>
                <a:chExt cx="564" cy="384"/>
              </a:xfrm>
            </p:grpSpPr>
            <p:sp>
              <p:nvSpPr>
                <p:cNvPr id="787472" name="Rectangle 16"/>
                <p:cNvSpPr>
                  <a:spLocks noChangeArrowheads="1"/>
                </p:cNvSpPr>
                <p:nvPr/>
              </p:nvSpPr>
              <p:spPr bwMode="auto">
                <a:xfrm>
                  <a:off x="576" y="2400"/>
                  <a:ext cx="564" cy="38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473" name="Rectangle 17"/>
                <p:cNvSpPr>
                  <a:spLocks noChangeArrowheads="1"/>
                </p:cNvSpPr>
                <p:nvPr/>
              </p:nvSpPr>
              <p:spPr bwMode="auto">
                <a:xfrm>
                  <a:off x="603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474" name="Rectangle 18"/>
                <p:cNvSpPr>
                  <a:spLocks noChangeArrowheads="1"/>
                </p:cNvSpPr>
                <p:nvPr/>
              </p:nvSpPr>
              <p:spPr bwMode="auto">
                <a:xfrm>
                  <a:off x="864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87475" name="Text Box 19"/>
              <p:cNvSpPr txBox="1">
                <a:spLocks noChangeArrowheads="1"/>
              </p:cNvSpPr>
              <p:nvPr/>
            </p:nvSpPr>
            <p:spPr bwMode="auto">
              <a:xfrm>
                <a:off x="702" y="2554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sp>
          <p:nvSpPr>
            <p:cNvPr id="787476" name="Text Box 20"/>
            <p:cNvSpPr txBox="1">
              <a:spLocks noChangeArrowheads="1"/>
            </p:cNvSpPr>
            <p:nvPr/>
          </p:nvSpPr>
          <p:spPr bwMode="auto">
            <a:xfrm>
              <a:off x="540" y="2775"/>
              <a:ext cx="52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b="1">
                  <a:solidFill>
                    <a:srgbClr val="FFFFCC"/>
                  </a:solidFill>
                </a:rPr>
                <a:t>null null</a:t>
              </a:r>
            </a:p>
          </p:txBody>
        </p:sp>
      </p:grpSp>
      <p:grpSp>
        <p:nvGrpSpPr>
          <p:cNvPr id="787477" name="Group 21"/>
          <p:cNvGrpSpPr>
            <a:grpSpLocks/>
          </p:cNvGrpSpPr>
          <p:nvPr/>
        </p:nvGrpSpPr>
        <p:grpSpPr bwMode="auto">
          <a:xfrm>
            <a:off x="609600" y="4049713"/>
            <a:ext cx="1428750" cy="1508125"/>
            <a:chOff x="288" y="2650"/>
            <a:chExt cx="900" cy="950"/>
          </a:xfrm>
        </p:grpSpPr>
        <p:grpSp>
          <p:nvGrpSpPr>
            <p:cNvPr id="787478" name="Group 22"/>
            <p:cNvGrpSpPr>
              <a:grpSpLocks/>
            </p:cNvGrpSpPr>
            <p:nvPr/>
          </p:nvGrpSpPr>
          <p:grpSpPr bwMode="auto">
            <a:xfrm>
              <a:off x="624" y="2650"/>
              <a:ext cx="564" cy="422"/>
              <a:chOff x="528" y="2554"/>
              <a:chExt cx="564" cy="422"/>
            </a:xfrm>
          </p:grpSpPr>
          <p:grpSp>
            <p:nvGrpSpPr>
              <p:cNvPr id="787479" name="Group 2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0" name="Group 2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485" name="Text Box 2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grpSp>
          <p:nvGrpSpPr>
            <p:cNvPr id="787486" name="Group 30"/>
            <p:cNvGrpSpPr>
              <a:grpSpLocks/>
            </p:cNvGrpSpPr>
            <p:nvPr/>
          </p:nvGrpSpPr>
          <p:grpSpPr bwMode="auto">
            <a:xfrm>
              <a:off x="288" y="3178"/>
              <a:ext cx="564" cy="422"/>
              <a:chOff x="528" y="2554"/>
              <a:chExt cx="564" cy="422"/>
            </a:xfrm>
          </p:grpSpPr>
          <p:grpSp>
            <p:nvGrpSpPr>
              <p:cNvPr id="787487" name="Group 3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8" name="Group 3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9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493" name="Text Box 3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grpSp>
          <p:nvGrpSpPr>
            <p:cNvPr id="787494" name="Group 38"/>
            <p:cNvGrpSpPr>
              <a:grpSpLocks/>
            </p:cNvGrpSpPr>
            <p:nvPr/>
          </p:nvGrpSpPr>
          <p:grpSpPr bwMode="auto">
            <a:xfrm>
              <a:off x="576" y="2887"/>
              <a:ext cx="312" cy="329"/>
              <a:chOff x="480" y="2791"/>
              <a:chExt cx="312" cy="329"/>
            </a:xfrm>
          </p:grpSpPr>
          <p:sp>
            <p:nvSpPr>
              <p:cNvPr id="787495" name="Line 3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96" name="Rectangle 40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7497" name="Group 41"/>
          <p:cNvGrpSpPr>
            <a:grpSpLocks/>
          </p:cNvGrpSpPr>
          <p:nvPr/>
        </p:nvGrpSpPr>
        <p:grpSpPr bwMode="auto">
          <a:xfrm>
            <a:off x="609600" y="4059238"/>
            <a:ext cx="1941513" cy="1508125"/>
            <a:chOff x="1116" y="3034"/>
            <a:chExt cx="1223" cy="950"/>
          </a:xfrm>
        </p:grpSpPr>
        <p:grpSp>
          <p:nvGrpSpPr>
            <p:cNvPr id="787498" name="Group 42"/>
            <p:cNvGrpSpPr>
              <a:grpSpLocks/>
            </p:cNvGrpSpPr>
            <p:nvPr/>
          </p:nvGrpSpPr>
          <p:grpSpPr bwMode="auto">
            <a:xfrm>
              <a:off x="1452" y="3034"/>
              <a:ext cx="564" cy="422"/>
              <a:chOff x="528" y="2554"/>
              <a:chExt cx="564" cy="422"/>
            </a:xfrm>
          </p:grpSpPr>
          <p:grpSp>
            <p:nvGrpSpPr>
              <p:cNvPr id="787499" name="Group 4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0" name="Group 4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1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0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05" name="Text Box 4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06" name="Group 50"/>
            <p:cNvGrpSpPr>
              <a:grpSpLocks/>
            </p:cNvGrpSpPr>
            <p:nvPr/>
          </p:nvGrpSpPr>
          <p:grpSpPr bwMode="auto">
            <a:xfrm>
              <a:off x="1116" y="3562"/>
              <a:ext cx="564" cy="422"/>
              <a:chOff x="528" y="2554"/>
              <a:chExt cx="564" cy="422"/>
            </a:xfrm>
          </p:grpSpPr>
          <p:grpSp>
            <p:nvGrpSpPr>
              <p:cNvPr id="787507" name="Group 5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8" name="Group 5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0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1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13" name="Text Box 5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grpSp>
          <p:nvGrpSpPr>
            <p:cNvPr id="787514" name="Group 58"/>
            <p:cNvGrpSpPr>
              <a:grpSpLocks/>
            </p:cNvGrpSpPr>
            <p:nvPr/>
          </p:nvGrpSpPr>
          <p:grpSpPr bwMode="auto">
            <a:xfrm>
              <a:off x="1404" y="3271"/>
              <a:ext cx="312" cy="329"/>
              <a:chOff x="480" y="2791"/>
              <a:chExt cx="312" cy="329"/>
            </a:xfrm>
          </p:grpSpPr>
          <p:sp>
            <p:nvSpPr>
              <p:cNvPr id="787515" name="Line 5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16" name="Rectangle 60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17" name="Group 61"/>
            <p:cNvGrpSpPr>
              <a:grpSpLocks/>
            </p:cNvGrpSpPr>
            <p:nvPr/>
          </p:nvGrpSpPr>
          <p:grpSpPr bwMode="auto">
            <a:xfrm>
              <a:off x="1775" y="3559"/>
              <a:ext cx="564" cy="422"/>
              <a:chOff x="528" y="2554"/>
              <a:chExt cx="564" cy="422"/>
            </a:xfrm>
          </p:grpSpPr>
          <p:grpSp>
            <p:nvGrpSpPr>
              <p:cNvPr id="787518" name="Group 6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19" name="Group 6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20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21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22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2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24" name="Text Box 6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787525" name="Line 69"/>
            <p:cNvSpPr>
              <a:spLocks noChangeShapeType="1"/>
            </p:cNvSpPr>
            <p:nvPr/>
          </p:nvSpPr>
          <p:spPr bwMode="auto">
            <a:xfrm>
              <a:off x="1872" y="337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26" name="Group 70"/>
          <p:cNvGrpSpPr>
            <a:grpSpLocks/>
          </p:cNvGrpSpPr>
          <p:nvPr/>
        </p:nvGrpSpPr>
        <p:grpSpPr bwMode="auto">
          <a:xfrm>
            <a:off x="152400" y="4070350"/>
            <a:ext cx="2398713" cy="2243138"/>
            <a:chOff x="1200" y="2880"/>
            <a:chExt cx="1511" cy="1413"/>
          </a:xfrm>
        </p:grpSpPr>
        <p:grpSp>
          <p:nvGrpSpPr>
            <p:cNvPr id="787527" name="Group 71"/>
            <p:cNvGrpSpPr>
              <a:grpSpLocks/>
            </p:cNvGrpSpPr>
            <p:nvPr/>
          </p:nvGrpSpPr>
          <p:grpSpPr bwMode="auto">
            <a:xfrm>
              <a:off x="1824" y="2880"/>
              <a:ext cx="564" cy="422"/>
              <a:chOff x="528" y="2554"/>
              <a:chExt cx="564" cy="422"/>
            </a:xfrm>
          </p:grpSpPr>
          <p:grpSp>
            <p:nvGrpSpPr>
              <p:cNvPr id="787528" name="Group 7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29" name="Group 7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1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2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33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34" name="Text Box 7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35" name="Group 79"/>
            <p:cNvGrpSpPr>
              <a:grpSpLocks/>
            </p:cNvGrpSpPr>
            <p:nvPr/>
          </p:nvGrpSpPr>
          <p:grpSpPr bwMode="auto">
            <a:xfrm>
              <a:off x="1488" y="3408"/>
              <a:ext cx="564" cy="422"/>
              <a:chOff x="528" y="2554"/>
              <a:chExt cx="564" cy="422"/>
            </a:xfrm>
          </p:grpSpPr>
          <p:grpSp>
            <p:nvGrpSpPr>
              <p:cNvPr id="787536" name="Group 8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37" name="Group 8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9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41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42" name="Text Box 8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4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null</a:t>
                </a:r>
              </a:p>
            </p:txBody>
          </p:sp>
        </p:grpSp>
        <p:grpSp>
          <p:nvGrpSpPr>
            <p:cNvPr id="787543" name="Group 87"/>
            <p:cNvGrpSpPr>
              <a:grpSpLocks/>
            </p:cNvGrpSpPr>
            <p:nvPr/>
          </p:nvGrpSpPr>
          <p:grpSpPr bwMode="auto">
            <a:xfrm>
              <a:off x="1776" y="3117"/>
              <a:ext cx="312" cy="329"/>
              <a:chOff x="480" y="2791"/>
              <a:chExt cx="312" cy="329"/>
            </a:xfrm>
          </p:grpSpPr>
          <p:sp>
            <p:nvSpPr>
              <p:cNvPr id="787544" name="Line 88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45" name="Rectangle 89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46" name="Group 90"/>
            <p:cNvGrpSpPr>
              <a:grpSpLocks/>
            </p:cNvGrpSpPr>
            <p:nvPr/>
          </p:nvGrpSpPr>
          <p:grpSpPr bwMode="auto">
            <a:xfrm>
              <a:off x="2147" y="3405"/>
              <a:ext cx="564" cy="422"/>
              <a:chOff x="528" y="2554"/>
              <a:chExt cx="564" cy="422"/>
            </a:xfrm>
          </p:grpSpPr>
          <p:grpSp>
            <p:nvGrpSpPr>
              <p:cNvPr id="787547" name="Group 9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48" name="Group 9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4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52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53" name="Text Box 9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787554" name="Line 98"/>
            <p:cNvSpPr>
              <a:spLocks noChangeShapeType="1"/>
            </p:cNvSpPr>
            <p:nvPr/>
          </p:nvSpPr>
          <p:spPr bwMode="auto">
            <a:xfrm>
              <a:off x="2244" y="3221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55" name="Group 99"/>
            <p:cNvGrpSpPr>
              <a:grpSpLocks/>
            </p:cNvGrpSpPr>
            <p:nvPr/>
          </p:nvGrpSpPr>
          <p:grpSpPr bwMode="auto">
            <a:xfrm>
              <a:off x="1200" y="3871"/>
              <a:ext cx="564" cy="422"/>
              <a:chOff x="528" y="2554"/>
              <a:chExt cx="564" cy="422"/>
            </a:xfrm>
          </p:grpSpPr>
          <p:grpSp>
            <p:nvGrpSpPr>
              <p:cNvPr id="787556" name="Group 10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57" name="Group 10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5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6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562" name="Text Box 10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787563" name="Line 107"/>
            <p:cNvSpPr>
              <a:spLocks noChangeShapeType="1"/>
            </p:cNvSpPr>
            <p:nvPr/>
          </p:nvSpPr>
          <p:spPr bwMode="auto">
            <a:xfrm flipH="1">
              <a:off x="1515" y="3724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64" name="Group 108"/>
          <p:cNvGrpSpPr>
            <a:grpSpLocks/>
          </p:cNvGrpSpPr>
          <p:nvPr/>
        </p:nvGrpSpPr>
        <p:grpSpPr bwMode="auto">
          <a:xfrm>
            <a:off x="152400" y="4070350"/>
            <a:ext cx="2398713" cy="2243138"/>
            <a:chOff x="1440" y="2784"/>
            <a:chExt cx="1511" cy="1413"/>
          </a:xfrm>
        </p:grpSpPr>
        <p:grpSp>
          <p:nvGrpSpPr>
            <p:cNvPr id="787565" name="Group 109"/>
            <p:cNvGrpSpPr>
              <a:grpSpLocks/>
            </p:cNvGrpSpPr>
            <p:nvPr/>
          </p:nvGrpSpPr>
          <p:grpSpPr bwMode="auto">
            <a:xfrm>
              <a:off x="2064" y="2784"/>
              <a:ext cx="564" cy="422"/>
              <a:chOff x="528" y="2554"/>
              <a:chExt cx="564" cy="422"/>
            </a:xfrm>
          </p:grpSpPr>
          <p:grpSp>
            <p:nvGrpSpPr>
              <p:cNvPr id="787566" name="Group 11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67" name="Group 11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6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1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72" name="Text Box 11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73" name="Group 117"/>
            <p:cNvGrpSpPr>
              <a:grpSpLocks/>
            </p:cNvGrpSpPr>
            <p:nvPr/>
          </p:nvGrpSpPr>
          <p:grpSpPr bwMode="auto">
            <a:xfrm>
              <a:off x="1728" y="3312"/>
              <a:ext cx="564" cy="422"/>
              <a:chOff x="528" y="2554"/>
              <a:chExt cx="564" cy="422"/>
            </a:xfrm>
          </p:grpSpPr>
          <p:grpSp>
            <p:nvGrpSpPr>
              <p:cNvPr id="787574" name="Group 11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75" name="Group 11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7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9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87580" name="Text Box 12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41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 </a:t>
                </a:r>
              </a:p>
            </p:txBody>
          </p:sp>
        </p:grpSp>
        <p:grpSp>
          <p:nvGrpSpPr>
            <p:cNvPr id="787581" name="Group 125"/>
            <p:cNvGrpSpPr>
              <a:grpSpLocks/>
            </p:cNvGrpSpPr>
            <p:nvPr/>
          </p:nvGrpSpPr>
          <p:grpSpPr bwMode="auto">
            <a:xfrm>
              <a:off x="2016" y="3021"/>
              <a:ext cx="312" cy="329"/>
              <a:chOff x="480" y="2791"/>
              <a:chExt cx="312" cy="329"/>
            </a:xfrm>
          </p:grpSpPr>
          <p:sp>
            <p:nvSpPr>
              <p:cNvPr id="787582" name="Line 126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83" name="Rectangle 127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84" name="Group 128"/>
            <p:cNvGrpSpPr>
              <a:grpSpLocks/>
            </p:cNvGrpSpPr>
            <p:nvPr/>
          </p:nvGrpSpPr>
          <p:grpSpPr bwMode="auto">
            <a:xfrm>
              <a:off x="2387" y="3309"/>
              <a:ext cx="564" cy="422"/>
              <a:chOff x="528" y="2554"/>
              <a:chExt cx="564" cy="422"/>
            </a:xfrm>
          </p:grpSpPr>
          <p:grpSp>
            <p:nvGrpSpPr>
              <p:cNvPr id="787585" name="Group 129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86" name="Group 130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87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8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9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0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91" name="Text Box 135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787592" name="Line 136"/>
            <p:cNvSpPr>
              <a:spLocks noChangeShapeType="1"/>
            </p:cNvSpPr>
            <p:nvPr/>
          </p:nvSpPr>
          <p:spPr bwMode="auto">
            <a:xfrm>
              <a:off x="2484" y="312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93" name="Group 137"/>
            <p:cNvGrpSpPr>
              <a:grpSpLocks/>
            </p:cNvGrpSpPr>
            <p:nvPr/>
          </p:nvGrpSpPr>
          <p:grpSpPr bwMode="auto">
            <a:xfrm>
              <a:off x="1440" y="3775"/>
              <a:ext cx="564" cy="422"/>
              <a:chOff x="528" y="2554"/>
              <a:chExt cx="564" cy="422"/>
            </a:xfrm>
          </p:grpSpPr>
          <p:grpSp>
            <p:nvGrpSpPr>
              <p:cNvPr id="787594" name="Group 13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95" name="Group 13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9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7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9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600" name="Text Box 14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787601" name="Line 145"/>
            <p:cNvSpPr>
              <a:spLocks noChangeShapeType="1"/>
            </p:cNvSpPr>
            <p:nvPr/>
          </p:nvSpPr>
          <p:spPr bwMode="auto">
            <a:xfrm flipH="1">
              <a:off x="1755" y="3628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02" name="Group 146"/>
            <p:cNvGrpSpPr>
              <a:grpSpLocks/>
            </p:cNvGrpSpPr>
            <p:nvPr/>
          </p:nvGrpSpPr>
          <p:grpSpPr bwMode="auto">
            <a:xfrm>
              <a:off x="2076" y="3775"/>
              <a:ext cx="564" cy="422"/>
              <a:chOff x="528" y="2554"/>
              <a:chExt cx="564" cy="422"/>
            </a:xfrm>
          </p:grpSpPr>
          <p:grpSp>
            <p:nvGrpSpPr>
              <p:cNvPr id="787603" name="Group 147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604" name="Group 148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60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608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609" name="Text Box 153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787610" name="Line 154"/>
            <p:cNvSpPr>
              <a:spLocks noChangeShapeType="1"/>
            </p:cNvSpPr>
            <p:nvPr/>
          </p:nvSpPr>
          <p:spPr bwMode="auto">
            <a:xfrm>
              <a:off x="2141" y="3611"/>
              <a:ext cx="39" cy="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7611" name="Line 155"/>
          <p:cNvSpPr>
            <a:spLocks noChangeShapeType="1"/>
          </p:cNvSpPr>
          <p:nvPr/>
        </p:nvSpPr>
        <p:spPr bwMode="auto">
          <a:xfrm>
            <a:off x="14478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7612" name="Group 156"/>
          <p:cNvGrpSpPr>
            <a:grpSpLocks/>
          </p:cNvGrpSpPr>
          <p:nvPr/>
        </p:nvGrpSpPr>
        <p:grpSpPr bwMode="auto">
          <a:xfrm>
            <a:off x="1371600" y="2667000"/>
            <a:ext cx="398463" cy="533400"/>
            <a:chOff x="864" y="1680"/>
            <a:chExt cx="251" cy="336"/>
          </a:xfrm>
        </p:grpSpPr>
        <p:sp>
          <p:nvSpPr>
            <p:cNvPr id="787613" name="Line 157"/>
            <p:cNvSpPr>
              <a:spLocks noChangeShapeType="1"/>
            </p:cNvSpPr>
            <p:nvPr/>
          </p:nvSpPr>
          <p:spPr bwMode="auto">
            <a:xfrm>
              <a:off x="912" y="2016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614" name="Rectangle 158"/>
            <p:cNvSpPr>
              <a:spLocks noChangeArrowheads="1"/>
            </p:cNvSpPr>
            <p:nvPr/>
          </p:nvSpPr>
          <p:spPr bwMode="auto">
            <a:xfrm>
              <a:off x="864" y="1680"/>
              <a:ext cx="251" cy="18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87615" name="AutoShape 159"/>
          <p:cNvCxnSpPr>
            <a:cxnSpLocks noChangeShapeType="1"/>
            <a:stCxn id="787571" idx="0"/>
            <a:endCxn id="787467" idx="0"/>
          </p:cNvCxnSpPr>
          <p:nvPr/>
        </p:nvCxnSpPr>
        <p:spPr bwMode="auto">
          <a:xfrm rot="5400000" flipV="1">
            <a:off x="4266407" y="1408906"/>
            <a:ext cx="1035050" cy="6357937"/>
          </a:xfrm>
          <a:prstGeom prst="curvedConnector3">
            <a:avLst>
              <a:gd name="adj1" fmla="val -22088"/>
            </a:avLst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7616" name="Group 160"/>
          <p:cNvGrpSpPr>
            <a:grpSpLocks/>
          </p:cNvGrpSpPr>
          <p:nvPr/>
        </p:nvGrpSpPr>
        <p:grpSpPr bwMode="auto">
          <a:xfrm>
            <a:off x="7772400" y="5083175"/>
            <a:ext cx="403225" cy="457200"/>
            <a:chOff x="4896" y="3202"/>
            <a:chExt cx="254" cy="288"/>
          </a:xfrm>
        </p:grpSpPr>
        <p:sp>
          <p:nvSpPr>
            <p:cNvPr id="787617" name="Rectangle 161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618" name="Text Box 162"/>
            <p:cNvSpPr txBox="1">
              <a:spLocks noChangeArrowheads="1"/>
            </p:cNvSpPr>
            <p:nvPr/>
          </p:nvSpPr>
          <p:spPr bwMode="auto">
            <a:xfrm>
              <a:off x="4917" y="320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9</a:t>
              </a:r>
            </a:p>
          </p:txBody>
        </p:sp>
      </p:grpSp>
      <p:grpSp>
        <p:nvGrpSpPr>
          <p:cNvPr id="787619" name="Group 163"/>
          <p:cNvGrpSpPr>
            <a:grpSpLocks/>
          </p:cNvGrpSpPr>
          <p:nvPr/>
        </p:nvGrpSpPr>
        <p:grpSpPr bwMode="auto">
          <a:xfrm>
            <a:off x="53975" y="3949700"/>
            <a:ext cx="2895600" cy="2590800"/>
            <a:chOff x="34" y="2488"/>
            <a:chExt cx="1824" cy="1632"/>
          </a:xfrm>
        </p:grpSpPr>
        <p:sp>
          <p:nvSpPr>
            <p:cNvPr id="787620" name="Rectangle 164"/>
            <p:cNvSpPr>
              <a:spLocks noChangeArrowheads="1"/>
            </p:cNvSpPr>
            <p:nvPr/>
          </p:nvSpPr>
          <p:spPr bwMode="auto">
            <a:xfrm>
              <a:off x="34" y="2488"/>
              <a:ext cx="1824" cy="16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21" name="Group 165"/>
            <p:cNvGrpSpPr>
              <a:grpSpLocks/>
            </p:cNvGrpSpPr>
            <p:nvPr/>
          </p:nvGrpSpPr>
          <p:grpSpPr bwMode="auto">
            <a:xfrm>
              <a:off x="95" y="2559"/>
              <a:ext cx="1511" cy="1413"/>
              <a:chOff x="1200" y="2880"/>
              <a:chExt cx="1511" cy="1413"/>
            </a:xfrm>
          </p:grpSpPr>
          <p:grpSp>
            <p:nvGrpSpPr>
              <p:cNvPr id="787622" name="Group 166"/>
              <p:cNvGrpSpPr>
                <a:grpSpLocks/>
              </p:cNvGrpSpPr>
              <p:nvPr/>
            </p:nvGrpSpPr>
            <p:grpSpPr bwMode="auto">
              <a:xfrm>
                <a:off x="1824" y="2880"/>
                <a:ext cx="564" cy="422"/>
                <a:chOff x="528" y="2554"/>
                <a:chExt cx="564" cy="422"/>
              </a:xfrm>
            </p:grpSpPr>
            <p:grpSp>
              <p:nvGrpSpPr>
                <p:cNvPr id="787623" name="Group 167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787624" name="Group 168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787625" name="Rectangle 1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26" name="Rectangle 1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27" name="Rectangle 1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87628" name="Text Box 1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sp>
              <p:nvSpPr>
                <p:cNvPr id="787629" name="Text Box 173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787630" name="Group 174"/>
              <p:cNvGrpSpPr>
                <a:grpSpLocks/>
              </p:cNvGrpSpPr>
              <p:nvPr/>
            </p:nvGrpSpPr>
            <p:grpSpPr bwMode="auto">
              <a:xfrm>
                <a:off x="1488" y="3408"/>
                <a:ext cx="564" cy="422"/>
                <a:chOff x="528" y="2554"/>
                <a:chExt cx="564" cy="422"/>
              </a:xfrm>
            </p:grpSpPr>
            <p:grpSp>
              <p:nvGrpSpPr>
                <p:cNvPr id="787631" name="Group 175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787632" name="Group 176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787633" name="Rectangle 1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34" name="Rectangle 1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35" name="Rectangle 1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87636" name="Text Box 1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7637" name="Text Box 181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54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null</a:t>
                  </a:r>
                </a:p>
              </p:txBody>
            </p:sp>
          </p:grpSp>
          <p:grpSp>
            <p:nvGrpSpPr>
              <p:cNvPr id="787638" name="Group 182"/>
              <p:cNvGrpSpPr>
                <a:grpSpLocks/>
              </p:cNvGrpSpPr>
              <p:nvPr/>
            </p:nvGrpSpPr>
            <p:grpSpPr bwMode="auto">
              <a:xfrm>
                <a:off x="1776" y="3117"/>
                <a:ext cx="312" cy="329"/>
                <a:chOff x="480" y="2791"/>
                <a:chExt cx="312" cy="329"/>
              </a:xfrm>
            </p:grpSpPr>
            <p:sp>
              <p:nvSpPr>
                <p:cNvPr id="787639" name="Line 183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640" name="Rectangle 184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7641" name="Group 185"/>
              <p:cNvGrpSpPr>
                <a:grpSpLocks/>
              </p:cNvGrpSpPr>
              <p:nvPr/>
            </p:nvGrpSpPr>
            <p:grpSpPr bwMode="auto">
              <a:xfrm>
                <a:off x="2147" y="3405"/>
                <a:ext cx="564" cy="422"/>
                <a:chOff x="528" y="2554"/>
                <a:chExt cx="564" cy="422"/>
              </a:xfrm>
            </p:grpSpPr>
            <p:grpSp>
              <p:nvGrpSpPr>
                <p:cNvPr id="787642" name="Group 186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787643" name="Group 187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787644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45" name="Rectangl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46" name="Rectangle 1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87647" name="Text Box 19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3</a:t>
                    </a:r>
                  </a:p>
                </p:txBody>
              </p:sp>
            </p:grpSp>
            <p:sp>
              <p:nvSpPr>
                <p:cNvPr id="787648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523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null null</a:t>
                  </a:r>
                </a:p>
              </p:txBody>
            </p:sp>
          </p:grpSp>
          <p:sp>
            <p:nvSpPr>
              <p:cNvPr id="787649" name="Line 193"/>
              <p:cNvSpPr>
                <a:spLocks noChangeShapeType="1"/>
              </p:cNvSpPr>
              <p:nvPr/>
            </p:nvSpPr>
            <p:spPr bwMode="auto">
              <a:xfrm>
                <a:off x="2244" y="3221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87650" name="Group 194"/>
              <p:cNvGrpSpPr>
                <a:grpSpLocks/>
              </p:cNvGrpSpPr>
              <p:nvPr/>
            </p:nvGrpSpPr>
            <p:grpSpPr bwMode="auto">
              <a:xfrm>
                <a:off x="1200" y="3871"/>
                <a:ext cx="564" cy="422"/>
                <a:chOff x="528" y="2554"/>
                <a:chExt cx="564" cy="422"/>
              </a:xfrm>
            </p:grpSpPr>
            <p:grpSp>
              <p:nvGrpSpPr>
                <p:cNvPr id="787651" name="Group 195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787652" name="Group 196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787653" name="Rectangle 1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54" name="Rectangle 1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55" name="Rectangle 1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87656" name="Text Box 20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1</a:t>
                    </a:r>
                  </a:p>
                </p:txBody>
              </p:sp>
            </p:grpSp>
            <p:sp>
              <p:nvSpPr>
                <p:cNvPr id="787657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523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null null</a:t>
                  </a:r>
                </a:p>
              </p:txBody>
            </p:sp>
          </p:grpSp>
          <p:sp>
            <p:nvSpPr>
              <p:cNvPr id="787658" name="Line 202"/>
              <p:cNvSpPr>
                <a:spLocks noChangeShapeType="1"/>
              </p:cNvSpPr>
              <p:nvPr/>
            </p:nvSpPr>
            <p:spPr bwMode="auto">
              <a:xfrm flipH="1">
                <a:off x="1515" y="3724"/>
                <a:ext cx="9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87659" name="Freeform 203"/>
          <p:cNvSpPr>
            <a:spLocks/>
          </p:cNvSpPr>
          <p:nvPr/>
        </p:nvSpPr>
        <p:spPr bwMode="auto">
          <a:xfrm>
            <a:off x="1600200" y="3479800"/>
            <a:ext cx="5715000" cy="1625600"/>
          </a:xfrm>
          <a:custGeom>
            <a:avLst/>
            <a:gdLst>
              <a:gd name="T0" fmla="*/ 0 w 3600"/>
              <a:gd name="T1" fmla="*/ 400 h 1024"/>
              <a:gd name="T2" fmla="*/ 1440 w 3600"/>
              <a:gd name="T3" fmla="*/ 16 h 1024"/>
              <a:gd name="T4" fmla="*/ 3120 w 3600"/>
              <a:gd name="T5" fmla="*/ 304 h 1024"/>
              <a:gd name="T6" fmla="*/ 3600 w 3600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00" h="1024">
                <a:moveTo>
                  <a:pt x="0" y="400"/>
                </a:moveTo>
                <a:cubicBezTo>
                  <a:pt x="460" y="216"/>
                  <a:pt x="920" y="32"/>
                  <a:pt x="1440" y="16"/>
                </a:cubicBezTo>
                <a:cubicBezTo>
                  <a:pt x="1960" y="0"/>
                  <a:pt x="2760" y="136"/>
                  <a:pt x="3120" y="304"/>
                </a:cubicBezTo>
                <a:cubicBezTo>
                  <a:pt x="3480" y="472"/>
                  <a:pt x="3540" y="748"/>
                  <a:pt x="3600" y="1024"/>
                </a:cubicBezTo>
              </a:path>
            </a:pathLst>
          </a:custGeom>
          <a:noFill/>
          <a:ln w="41275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7660" name="Group 204"/>
          <p:cNvGrpSpPr>
            <a:grpSpLocks/>
          </p:cNvGrpSpPr>
          <p:nvPr/>
        </p:nvGrpSpPr>
        <p:grpSpPr bwMode="auto">
          <a:xfrm>
            <a:off x="7096125" y="5086350"/>
            <a:ext cx="403225" cy="457200"/>
            <a:chOff x="4896" y="3202"/>
            <a:chExt cx="254" cy="288"/>
          </a:xfrm>
        </p:grpSpPr>
        <p:sp>
          <p:nvSpPr>
            <p:cNvPr id="787661" name="Rectangle 205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662" name="Text Box 206"/>
            <p:cNvSpPr txBox="1">
              <a:spLocks noChangeArrowheads="1"/>
            </p:cNvSpPr>
            <p:nvPr/>
          </p:nvSpPr>
          <p:spPr bwMode="auto">
            <a:xfrm>
              <a:off x="4917" y="320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7</a:t>
              </a:r>
            </a:p>
          </p:txBody>
        </p:sp>
      </p:grpSp>
      <p:grpSp>
        <p:nvGrpSpPr>
          <p:cNvPr id="787663" name="Group 207"/>
          <p:cNvGrpSpPr>
            <a:grpSpLocks/>
          </p:cNvGrpSpPr>
          <p:nvPr/>
        </p:nvGrpSpPr>
        <p:grpSpPr bwMode="auto">
          <a:xfrm>
            <a:off x="0" y="3886200"/>
            <a:ext cx="2667000" cy="2667000"/>
            <a:chOff x="0" y="2448"/>
            <a:chExt cx="1680" cy="1680"/>
          </a:xfrm>
        </p:grpSpPr>
        <p:sp>
          <p:nvSpPr>
            <p:cNvPr id="787664" name="Rectangle 208"/>
            <p:cNvSpPr>
              <a:spLocks noChangeArrowheads="1"/>
            </p:cNvSpPr>
            <p:nvPr/>
          </p:nvSpPr>
          <p:spPr bwMode="auto">
            <a:xfrm>
              <a:off x="0" y="2448"/>
              <a:ext cx="1680" cy="168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65" name="Group 209"/>
            <p:cNvGrpSpPr>
              <a:grpSpLocks/>
            </p:cNvGrpSpPr>
            <p:nvPr/>
          </p:nvGrpSpPr>
          <p:grpSpPr bwMode="auto">
            <a:xfrm>
              <a:off x="383" y="2561"/>
              <a:ext cx="1223" cy="950"/>
              <a:chOff x="1116" y="3034"/>
              <a:chExt cx="1223" cy="950"/>
            </a:xfrm>
          </p:grpSpPr>
          <p:grpSp>
            <p:nvGrpSpPr>
              <p:cNvPr id="787666" name="Group 210"/>
              <p:cNvGrpSpPr>
                <a:grpSpLocks/>
              </p:cNvGrpSpPr>
              <p:nvPr/>
            </p:nvGrpSpPr>
            <p:grpSpPr bwMode="auto">
              <a:xfrm>
                <a:off x="1452" y="3034"/>
                <a:ext cx="564" cy="422"/>
                <a:chOff x="528" y="2554"/>
                <a:chExt cx="564" cy="422"/>
              </a:xfrm>
            </p:grpSpPr>
            <p:grpSp>
              <p:nvGrpSpPr>
                <p:cNvPr id="787667" name="Group 211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787668" name="Group 212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787669" name="Rectangle 2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70" name="Rectangle 2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71" name="Rectangle 2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87672" name="Text Box 2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7673" name="Text Box 217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787674" name="Group 218"/>
              <p:cNvGrpSpPr>
                <a:grpSpLocks/>
              </p:cNvGrpSpPr>
              <p:nvPr/>
            </p:nvGrpSpPr>
            <p:grpSpPr bwMode="auto">
              <a:xfrm>
                <a:off x="1116" y="3562"/>
                <a:ext cx="564" cy="422"/>
                <a:chOff x="528" y="2554"/>
                <a:chExt cx="564" cy="422"/>
              </a:xfrm>
            </p:grpSpPr>
            <p:grpSp>
              <p:nvGrpSpPr>
                <p:cNvPr id="787675" name="Group 21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787676" name="Group 22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787677" name="Rectangle 2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78" name="Rectangle 2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79" name="Rectangle 2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87680" name="Text Box 2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1</a:t>
                    </a:r>
                  </a:p>
                </p:txBody>
              </p:sp>
            </p:grpSp>
            <p:sp>
              <p:nvSpPr>
                <p:cNvPr id="787681" name="Text Box 22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523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null null</a:t>
                  </a:r>
                </a:p>
              </p:txBody>
            </p:sp>
          </p:grpSp>
          <p:grpSp>
            <p:nvGrpSpPr>
              <p:cNvPr id="787682" name="Group 226"/>
              <p:cNvGrpSpPr>
                <a:grpSpLocks/>
              </p:cNvGrpSpPr>
              <p:nvPr/>
            </p:nvGrpSpPr>
            <p:grpSpPr bwMode="auto">
              <a:xfrm>
                <a:off x="1404" y="3271"/>
                <a:ext cx="312" cy="329"/>
                <a:chOff x="480" y="2791"/>
                <a:chExt cx="312" cy="329"/>
              </a:xfrm>
            </p:grpSpPr>
            <p:sp>
              <p:nvSpPr>
                <p:cNvPr id="787683" name="Line 227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684" name="Rectangle 228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7685" name="Group 229"/>
              <p:cNvGrpSpPr>
                <a:grpSpLocks/>
              </p:cNvGrpSpPr>
              <p:nvPr/>
            </p:nvGrpSpPr>
            <p:grpSpPr bwMode="auto">
              <a:xfrm>
                <a:off x="1775" y="3559"/>
                <a:ext cx="564" cy="422"/>
                <a:chOff x="528" y="2554"/>
                <a:chExt cx="564" cy="422"/>
              </a:xfrm>
            </p:grpSpPr>
            <p:grpSp>
              <p:nvGrpSpPr>
                <p:cNvPr id="787686" name="Group 23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787687" name="Group 23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787688" name="Rectangle 2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89" name="Rectangle 2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690" name="Rectangle 2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87691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3</a:t>
                    </a:r>
                  </a:p>
                </p:txBody>
              </p:sp>
            </p:grpSp>
            <p:sp>
              <p:nvSpPr>
                <p:cNvPr id="787692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523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null null</a:t>
                  </a:r>
                </a:p>
              </p:txBody>
            </p:sp>
          </p:grpSp>
          <p:sp>
            <p:nvSpPr>
              <p:cNvPr id="787693" name="Line 237"/>
              <p:cNvSpPr>
                <a:spLocks noChangeShapeType="1"/>
              </p:cNvSpPr>
              <p:nvPr/>
            </p:nvSpPr>
            <p:spPr bwMode="auto">
              <a:xfrm>
                <a:off x="1872" y="337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87694" name="Freeform 238"/>
          <p:cNvSpPr>
            <a:spLocks/>
          </p:cNvSpPr>
          <p:nvPr/>
        </p:nvSpPr>
        <p:spPr bwMode="auto">
          <a:xfrm>
            <a:off x="1676400" y="3835400"/>
            <a:ext cx="5029200" cy="1270000"/>
          </a:xfrm>
          <a:custGeom>
            <a:avLst/>
            <a:gdLst>
              <a:gd name="T0" fmla="*/ 0 w 3168"/>
              <a:gd name="T1" fmla="*/ 176 h 800"/>
              <a:gd name="T2" fmla="*/ 1728 w 3168"/>
              <a:gd name="T3" fmla="*/ 32 h 800"/>
              <a:gd name="T4" fmla="*/ 2880 w 3168"/>
              <a:gd name="T5" fmla="*/ 368 h 800"/>
              <a:gd name="T6" fmla="*/ 3168 w 3168"/>
              <a:gd name="T7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68" h="800">
                <a:moveTo>
                  <a:pt x="0" y="176"/>
                </a:moveTo>
                <a:cubicBezTo>
                  <a:pt x="624" y="88"/>
                  <a:pt x="1248" y="0"/>
                  <a:pt x="1728" y="32"/>
                </a:cubicBezTo>
                <a:cubicBezTo>
                  <a:pt x="2208" y="64"/>
                  <a:pt x="2640" y="240"/>
                  <a:pt x="2880" y="368"/>
                </a:cubicBezTo>
                <a:cubicBezTo>
                  <a:pt x="3120" y="496"/>
                  <a:pt x="3144" y="648"/>
                  <a:pt x="3168" y="800"/>
                </a:cubicBezTo>
              </a:path>
            </a:pathLst>
          </a:custGeom>
          <a:noFill/>
          <a:ln w="41275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7695" name="Group 239"/>
          <p:cNvGrpSpPr>
            <a:grpSpLocks/>
          </p:cNvGrpSpPr>
          <p:nvPr/>
        </p:nvGrpSpPr>
        <p:grpSpPr bwMode="auto">
          <a:xfrm>
            <a:off x="6465888" y="5083175"/>
            <a:ext cx="403225" cy="457200"/>
            <a:chOff x="4896" y="3202"/>
            <a:chExt cx="254" cy="288"/>
          </a:xfrm>
        </p:grpSpPr>
        <p:sp>
          <p:nvSpPr>
            <p:cNvPr id="787696" name="Rectangle 240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697" name="Text Box 241"/>
            <p:cNvSpPr txBox="1">
              <a:spLocks noChangeArrowheads="1"/>
            </p:cNvSpPr>
            <p:nvPr/>
          </p:nvSpPr>
          <p:spPr bwMode="auto">
            <a:xfrm>
              <a:off x="4917" y="320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5</a:t>
              </a:r>
            </a:p>
          </p:txBody>
        </p:sp>
      </p:grpSp>
      <p:grpSp>
        <p:nvGrpSpPr>
          <p:cNvPr id="787698" name="Group 242"/>
          <p:cNvGrpSpPr>
            <a:grpSpLocks/>
          </p:cNvGrpSpPr>
          <p:nvPr/>
        </p:nvGrpSpPr>
        <p:grpSpPr bwMode="auto">
          <a:xfrm>
            <a:off x="0" y="3886200"/>
            <a:ext cx="2667000" cy="2667000"/>
            <a:chOff x="0" y="2448"/>
            <a:chExt cx="1680" cy="1680"/>
          </a:xfrm>
        </p:grpSpPr>
        <p:sp>
          <p:nvSpPr>
            <p:cNvPr id="787699" name="Rectangle 243"/>
            <p:cNvSpPr>
              <a:spLocks noChangeArrowheads="1"/>
            </p:cNvSpPr>
            <p:nvPr/>
          </p:nvSpPr>
          <p:spPr bwMode="auto">
            <a:xfrm>
              <a:off x="0" y="2448"/>
              <a:ext cx="1680" cy="168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700" name="Group 244"/>
            <p:cNvGrpSpPr>
              <a:grpSpLocks/>
            </p:cNvGrpSpPr>
            <p:nvPr/>
          </p:nvGrpSpPr>
          <p:grpSpPr bwMode="auto">
            <a:xfrm>
              <a:off x="719" y="2561"/>
              <a:ext cx="564" cy="422"/>
              <a:chOff x="528" y="2554"/>
              <a:chExt cx="564" cy="422"/>
            </a:xfrm>
          </p:grpSpPr>
          <p:grpSp>
            <p:nvGrpSpPr>
              <p:cNvPr id="787701" name="Group 245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702" name="Group 246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70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70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705" name="Rectangle 249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706" name="Text Box 250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707" name="Text Box 251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708" name="Group 252"/>
            <p:cNvGrpSpPr>
              <a:grpSpLocks/>
            </p:cNvGrpSpPr>
            <p:nvPr/>
          </p:nvGrpSpPr>
          <p:grpSpPr bwMode="auto">
            <a:xfrm>
              <a:off x="383" y="3089"/>
              <a:ext cx="564" cy="422"/>
              <a:chOff x="528" y="2554"/>
              <a:chExt cx="564" cy="422"/>
            </a:xfrm>
          </p:grpSpPr>
          <p:grpSp>
            <p:nvGrpSpPr>
              <p:cNvPr id="787709" name="Group 25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710" name="Group 25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7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7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7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714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715" name="Text Box 25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grpSp>
          <p:nvGrpSpPr>
            <p:cNvPr id="787716" name="Group 260"/>
            <p:cNvGrpSpPr>
              <a:grpSpLocks/>
            </p:cNvGrpSpPr>
            <p:nvPr/>
          </p:nvGrpSpPr>
          <p:grpSpPr bwMode="auto">
            <a:xfrm>
              <a:off x="671" y="2798"/>
              <a:ext cx="312" cy="329"/>
              <a:chOff x="480" y="2791"/>
              <a:chExt cx="312" cy="329"/>
            </a:xfrm>
          </p:grpSpPr>
          <p:sp>
            <p:nvSpPr>
              <p:cNvPr id="787717" name="Line 261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718" name="Rectangle 262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87719" name="Freeform 263"/>
          <p:cNvSpPr>
            <a:spLocks/>
          </p:cNvSpPr>
          <p:nvPr/>
        </p:nvSpPr>
        <p:spPr bwMode="auto">
          <a:xfrm>
            <a:off x="1676400" y="3644900"/>
            <a:ext cx="4267200" cy="1460500"/>
          </a:xfrm>
          <a:custGeom>
            <a:avLst/>
            <a:gdLst>
              <a:gd name="T0" fmla="*/ 0 w 2688"/>
              <a:gd name="T1" fmla="*/ 296 h 920"/>
              <a:gd name="T2" fmla="*/ 1584 w 2688"/>
              <a:gd name="T3" fmla="*/ 104 h 920"/>
              <a:gd name="T4" fmla="*/ 2688 w 2688"/>
              <a:gd name="T5" fmla="*/ 920 h 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88" h="920">
                <a:moveTo>
                  <a:pt x="0" y="296"/>
                </a:moveTo>
                <a:cubicBezTo>
                  <a:pt x="568" y="148"/>
                  <a:pt x="1136" y="0"/>
                  <a:pt x="1584" y="104"/>
                </a:cubicBezTo>
                <a:cubicBezTo>
                  <a:pt x="2032" y="208"/>
                  <a:pt x="2360" y="564"/>
                  <a:pt x="2688" y="920"/>
                </a:cubicBezTo>
              </a:path>
            </a:pathLst>
          </a:custGeom>
          <a:noFill/>
          <a:ln w="41275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7720" name="Group 264"/>
          <p:cNvGrpSpPr>
            <a:grpSpLocks/>
          </p:cNvGrpSpPr>
          <p:nvPr/>
        </p:nvGrpSpPr>
        <p:grpSpPr bwMode="auto">
          <a:xfrm>
            <a:off x="5741988" y="5105400"/>
            <a:ext cx="403225" cy="457200"/>
            <a:chOff x="4896" y="3202"/>
            <a:chExt cx="254" cy="288"/>
          </a:xfrm>
        </p:grpSpPr>
        <p:sp>
          <p:nvSpPr>
            <p:cNvPr id="787721" name="Rectangle 265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722" name="Text Box 266"/>
            <p:cNvSpPr txBox="1">
              <a:spLocks noChangeArrowheads="1"/>
            </p:cNvSpPr>
            <p:nvPr/>
          </p:nvSpPr>
          <p:spPr bwMode="auto">
            <a:xfrm>
              <a:off x="4917" y="320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3</a:t>
              </a:r>
            </a:p>
          </p:txBody>
        </p:sp>
      </p:grpSp>
      <p:grpSp>
        <p:nvGrpSpPr>
          <p:cNvPr id="787723" name="Group 267"/>
          <p:cNvGrpSpPr>
            <a:grpSpLocks/>
          </p:cNvGrpSpPr>
          <p:nvPr/>
        </p:nvGrpSpPr>
        <p:grpSpPr bwMode="auto">
          <a:xfrm>
            <a:off x="0" y="3886200"/>
            <a:ext cx="2667000" cy="2667000"/>
            <a:chOff x="0" y="2448"/>
            <a:chExt cx="1680" cy="1680"/>
          </a:xfrm>
        </p:grpSpPr>
        <p:sp>
          <p:nvSpPr>
            <p:cNvPr id="787724" name="Rectangle 268"/>
            <p:cNvSpPr>
              <a:spLocks noChangeArrowheads="1"/>
            </p:cNvSpPr>
            <p:nvPr/>
          </p:nvSpPr>
          <p:spPr bwMode="auto">
            <a:xfrm>
              <a:off x="0" y="2448"/>
              <a:ext cx="1680" cy="168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725" name="Group 269"/>
            <p:cNvGrpSpPr>
              <a:grpSpLocks/>
            </p:cNvGrpSpPr>
            <p:nvPr/>
          </p:nvGrpSpPr>
          <p:grpSpPr bwMode="auto">
            <a:xfrm>
              <a:off x="719" y="2561"/>
              <a:ext cx="564" cy="422"/>
              <a:chOff x="528" y="2554"/>
              <a:chExt cx="564" cy="422"/>
            </a:xfrm>
          </p:grpSpPr>
          <p:grpSp>
            <p:nvGrpSpPr>
              <p:cNvPr id="787726" name="Group 27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727" name="Group 27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728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729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730" name="Rectangle 27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731" name="Text Box 27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732" name="Text Box 27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</p:grpSp>
      <p:sp>
        <p:nvSpPr>
          <p:cNvPr id="787733" name="Freeform 277"/>
          <p:cNvSpPr>
            <a:spLocks/>
          </p:cNvSpPr>
          <p:nvPr/>
        </p:nvSpPr>
        <p:spPr bwMode="auto">
          <a:xfrm>
            <a:off x="1600200" y="3962400"/>
            <a:ext cx="3581400" cy="1143000"/>
          </a:xfrm>
          <a:custGeom>
            <a:avLst/>
            <a:gdLst>
              <a:gd name="T0" fmla="*/ 0 w 2256"/>
              <a:gd name="T1" fmla="*/ 144 h 720"/>
              <a:gd name="T2" fmla="*/ 1200 w 2256"/>
              <a:gd name="T3" fmla="*/ 96 h 720"/>
              <a:gd name="T4" fmla="*/ 2256 w 2256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6" h="720">
                <a:moveTo>
                  <a:pt x="0" y="144"/>
                </a:moveTo>
                <a:cubicBezTo>
                  <a:pt x="412" y="72"/>
                  <a:pt x="824" y="0"/>
                  <a:pt x="1200" y="96"/>
                </a:cubicBezTo>
                <a:cubicBezTo>
                  <a:pt x="1576" y="192"/>
                  <a:pt x="1916" y="456"/>
                  <a:pt x="2256" y="720"/>
                </a:cubicBezTo>
              </a:path>
            </a:pathLst>
          </a:custGeom>
          <a:noFill/>
          <a:ln w="41275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7734" name="Group 278"/>
          <p:cNvGrpSpPr>
            <a:grpSpLocks/>
          </p:cNvGrpSpPr>
          <p:nvPr/>
        </p:nvGrpSpPr>
        <p:grpSpPr bwMode="auto">
          <a:xfrm>
            <a:off x="5051425" y="5103813"/>
            <a:ext cx="354013" cy="457200"/>
            <a:chOff x="4896" y="3202"/>
            <a:chExt cx="223" cy="288"/>
          </a:xfrm>
        </p:grpSpPr>
        <p:sp>
          <p:nvSpPr>
            <p:cNvPr id="787735" name="Rectangle 279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736" name="Text Box 280"/>
            <p:cNvSpPr txBox="1">
              <a:spLocks noChangeArrowheads="1"/>
            </p:cNvSpPr>
            <p:nvPr/>
          </p:nvSpPr>
          <p:spPr bwMode="auto">
            <a:xfrm>
              <a:off x="4917" y="3202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1</a:t>
              </a:r>
            </a:p>
          </p:txBody>
        </p:sp>
      </p:grpSp>
      <p:sp>
        <p:nvSpPr>
          <p:cNvPr id="787737" name="Rectangle 281"/>
          <p:cNvSpPr>
            <a:spLocks noChangeArrowheads="1"/>
          </p:cNvSpPr>
          <p:nvPr/>
        </p:nvSpPr>
        <p:spPr bwMode="auto">
          <a:xfrm>
            <a:off x="685800" y="3581400"/>
            <a:ext cx="1676400" cy="167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7738" name="Text Box 282"/>
          <p:cNvSpPr txBox="1">
            <a:spLocks noChangeArrowheads="1"/>
          </p:cNvSpPr>
          <p:nvPr/>
        </p:nvSpPr>
        <p:spPr bwMode="auto">
          <a:xfrm>
            <a:off x="4705350" y="817563"/>
            <a:ext cx="42751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Answer</a:t>
            </a:r>
            <a:r>
              <a:rPr lang="en-US"/>
              <a:t>: Here’s a “naïve” way to do 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876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87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876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8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876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8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877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787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877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87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0" grpId="0" build="p"/>
      <p:bldP spid="787611" grpId="0" animBg="1"/>
      <p:bldP spid="787659" grpId="0" animBg="1"/>
      <p:bldP spid="787694" grpId="0" animBg="1"/>
      <p:bldP spid="787719" grpId="0" animBg="1"/>
      <p:bldP spid="787733" grpId="0" animBg="1"/>
      <p:bldP spid="787737" grpId="0" animBg="1"/>
      <p:bldP spid="7877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8ED5-0E51-4F4D-B2E2-F7F6FC66BE1C}" type="slidenum">
              <a:rPr lang="en-US"/>
              <a:pPr/>
              <a:t>39</a:t>
            </a:fld>
            <a:endParaRPr lang="en-US"/>
          </a:p>
        </p:txBody>
      </p:sp>
      <p:sp>
        <p:nvSpPr>
          <p:cNvPr id="78950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Naïve HeapSort</a:t>
            </a:r>
          </a:p>
        </p:txBody>
      </p:sp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398463" y="1046163"/>
            <a:ext cx="8478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</a:t>
            </a:r>
            <a:br>
              <a:rPr lang="en-US"/>
            </a:br>
            <a:endParaRPr lang="en-US"/>
          </a:p>
          <a:p>
            <a:r>
              <a:rPr lang="en-US"/>
              <a:t>What’s the complexity of our simple version of heapsort?</a:t>
            </a: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581025" y="2425700"/>
            <a:ext cx="821848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Hints: </a:t>
            </a: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What is the cost of </a:t>
            </a:r>
            <a:r>
              <a:rPr lang="en-US">
                <a:solidFill>
                  <a:srgbClr val="6600CC"/>
                </a:solidFill>
              </a:rPr>
              <a:t>inserting an item</a:t>
            </a:r>
            <a:r>
              <a:rPr lang="en-US">
                <a:solidFill>
                  <a:schemeClr val="tx1"/>
                </a:solidFill>
              </a:rPr>
              <a:t> into a maxheap?</a:t>
            </a:r>
          </a:p>
          <a:p>
            <a:r>
              <a:rPr lang="en-US">
                <a:solidFill>
                  <a:schemeClr val="tx1"/>
                </a:solidFill>
              </a:rPr>
              <a:t>What is the cost of </a:t>
            </a:r>
            <a:r>
              <a:rPr lang="en-US">
                <a:solidFill>
                  <a:srgbClr val="6600CC"/>
                </a:solidFill>
              </a:rPr>
              <a:t>extracting an item</a:t>
            </a:r>
            <a:r>
              <a:rPr lang="en-US">
                <a:solidFill>
                  <a:schemeClr val="tx1"/>
                </a:solidFill>
              </a:rPr>
              <a:t> from a maxheap?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rgbClr val="6600CC"/>
                </a:solidFill>
              </a:rPr>
              <a:t>How many items</a:t>
            </a:r>
            <a:r>
              <a:rPr lang="en-US">
                <a:solidFill>
                  <a:schemeClr val="tx1"/>
                </a:solidFill>
              </a:rPr>
              <a:t> must be inserted/extracted?</a:t>
            </a:r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228600" y="5959475"/>
            <a:ext cx="8680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But in fact, there’s an even </a:t>
            </a:r>
            <a:r>
              <a:rPr lang="en-US">
                <a:solidFill>
                  <a:schemeClr val="accent2"/>
                </a:solidFill>
              </a:rPr>
              <a:t>faster way</a:t>
            </a:r>
            <a:r>
              <a:rPr lang="en-US"/>
              <a:t> to use a </a:t>
            </a:r>
            <a:r>
              <a:rPr lang="en-US">
                <a:solidFill>
                  <a:srgbClr val="6600CC"/>
                </a:solidFill>
              </a:rPr>
              <a:t>heap</a:t>
            </a:r>
            <a:r>
              <a:rPr lang="en-US"/>
              <a:t> to sort an array… Let’s see it!</a:t>
            </a:r>
          </a:p>
        </p:txBody>
      </p:sp>
      <p:sp>
        <p:nvSpPr>
          <p:cNvPr id="789510" name="Text Box 6"/>
          <p:cNvSpPr txBox="1">
            <a:spLocks noChangeArrowheads="1"/>
          </p:cNvSpPr>
          <p:nvPr/>
        </p:nvSpPr>
        <p:spPr bwMode="auto">
          <a:xfrm>
            <a:off x="838200" y="5024438"/>
            <a:ext cx="1296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N</a:t>
            </a:r>
            <a:r>
              <a:rPr lang="en-US"/>
              <a:t> items</a:t>
            </a:r>
          </a:p>
        </p:txBody>
      </p:sp>
      <p:sp>
        <p:nvSpPr>
          <p:cNvPr id="789511" name="Text Box 7"/>
          <p:cNvSpPr txBox="1">
            <a:spLocks noChangeArrowheads="1"/>
          </p:cNvSpPr>
          <p:nvPr/>
        </p:nvSpPr>
        <p:spPr bwMode="auto">
          <a:xfrm>
            <a:off x="2139950" y="5105400"/>
            <a:ext cx="346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789512" name="Text Box 8"/>
          <p:cNvSpPr txBox="1">
            <a:spLocks noChangeArrowheads="1"/>
          </p:cNvSpPr>
          <p:nvPr/>
        </p:nvSpPr>
        <p:spPr bwMode="auto">
          <a:xfrm>
            <a:off x="2449513" y="50419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steps per item</a:t>
            </a:r>
          </a:p>
        </p:txBody>
      </p:sp>
      <p:sp>
        <p:nvSpPr>
          <p:cNvPr id="789513" name="Text Box 9"/>
          <p:cNvSpPr txBox="1">
            <a:spLocks noChangeArrowheads="1"/>
          </p:cNvSpPr>
          <p:nvPr/>
        </p:nvSpPr>
        <p:spPr bwMode="auto">
          <a:xfrm>
            <a:off x="5257800" y="50546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ym typeface="Wingdings" pitchFamily="2" charset="2"/>
              </a:rPr>
              <a:t> </a:t>
            </a:r>
            <a:r>
              <a:rPr lang="en-US">
                <a:solidFill>
                  <a:srgbClr val="6600CC"/>
                </a:solidFill>
                <a:sym typeface="Wingdings" pitchFamily="2" charset="2"/>
              </a:rPr>
              <a:t>O(N log</a:t>
            </a:r>
            <a:r>
              <a:rPr lang="en-US" baseline="-2500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>
                <a:solidFill>
                  <a:srgbClr val="6600CC"/>
                </a:solidFill>
                <a:sym typeface="Wingdings" pitchFamily="2" charset="2"/>
              </a:rPr>
              <a:t>(N))</a:t>
            </a:r>
            <a:endParaRPr lang="en-US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8" grpId="0" build="p"/>
      <p:bldP spid="789509" grpId="0"/>
      <p:bldP spid="789510" grpId="0"/>
      <p:bldP spid="789511" grpId="0"/>
      <p:bldP spid="789512" grpId="0"/>
      <p:bldP spid="7895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583DA-25CD-451B-9DFD-CF1B3CB9BBFA}" type="slidenum">
              <a:rPr lang="en-US"/>
              <a:pPr/>
              <a:t>4</a:t>
            </a:fld>
            <a:endParaRPr lang="en-US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6979" name="Text Box 3"/>
          <p:cNvSpPr txBox="1">
            <a:spLocks noChangeArrowheads="1"/>
          </p:cNvSpPr>
          <p:nvPr/>
        </p:nvSpPr>
        <p:spPr bwMode="auto">
          <a:xfrm>
            <a:off x="292100" y="1143000"/>
            <a:ext cx="8636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Priority Queue</a:t>
            </a:r>
            <a:r>
              <a:rPr lang="en-US"/>
              <a:t> supports three operations: </a:t>
            </a:r>
          </a:p>
          <a:p>
            <a:pPr algn="l"/>
            <a:endParaRPr lang="en-US" sz="1000"/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Insert a new item into the queue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Get the value of the highest priority item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Remove the highest priority item from the queue</a:t>
            </a:r>
          </a:p>
        </p:txBody>
      </p:sp>
      <p:sp>
        <p:nvSpPr>
          <p:cNvPr id="766980" name="Text Box 4"/>
          <p:cNvSpPr txBox="1">
            <a:spLocks noChangeArrowheads="1"/>
          </p:cNvSpPr>
          <p:nvPr/>
        </p:nvSpPr>
        <p:spPr bwMode="auto">
          <a:xfrm>
            <a:off x="236538" y="3200400"/>
            <a:ext cx="8577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define a Priority Queue, you must specify how to determine the priority of each item in the queue.</a:t>
            </a:r>
          </a:p>
        </p:txBody>
      </p:sp>
      <p:sp>
        <p:nvSpPr>
          <p:cNvPr id="766981" name="Text Box 5"/>
          <p:cNvSpPr txBox="1">
            <a:spLocks noChangeArrowheads="1"/>
          </p:cNvSpPr>
          <p:nvPr/>
        </p:nvSpPr>
        <p:spPr bwMode="auto">
          <a:xfrm>
            <a:off x="228600" y="4343400"/>
            <a:ext cx="857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Priority</a:t>
            </a:r>
            <a:r>
              <a:rPr lang="en-US"/>
              <a:t> = amount of blood lost + number of cuts</a:t>
            </a:r>
          </a:p>
        </p:txBody>
      </p:sp>
      <p:sp>
        <p:nvSpPr>
          <p:cNvPr id="766982" name="Text Box 6"/>
          <p:cNvSpPr txBox="1">
            <a:spLocks noChangeArrowheads="1"/>
          </p:cNvSpPr>
          <p:nvPr/>
        </p:nvSpPr>
        <p:spPr bwMode="auto">
          <a:xfrm>
            <a:off x="349250" y="5334000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must then design your PQ data structure/algorithms so you can efficiently retrieve the highest-priority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1" grpId="0"/>
      <p:bldP spid="76698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F035-AC66-4E30-B117-CC1F9DABDAEE}" type="slidenum">
              <a:rPr lang="en-US"/>
              <a:pPr/>
              <a:t>40</a:t>
            </a:fld>
            <a:endParaRPr lang="en-US"/>
          </a:p>
        </p:txBody>
      </p:sp>
      <p:grpSp>
        <p:nvGrpSpPr>
          <p:cNvPr id="865645" name="Group 365"/>
          <p:cNvGrpSpPr>
            <a:grpSpLocks/>
          </p:cNvGrpSpPr>
          <p:nvPr/>
        </p:nvGrpSpPr>
        <p:grpSpPr bwMode="auto">
          <a:xfrm>
            <a:off x="5334000" y="2514600"/>
            <a:ext cx="3429000" cy="457200"/>
            <a:chOff x="2880" y="3209"/>
            <a:chExt cx="2160" cy="288"/>
          </a:xfrm>
        </p:grpSpPr>
        <p:grpSp>
          <p:nvGrpSpPr>
            <p:cNvPr id="865646" name="Group 366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865647" name="Rectangle 367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648" name="Rectangle 368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649" name="Rectangle 369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650" name="Rectangle 37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651" name="Rectangle 371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65652" name="Text Box 372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7      3      9     1     5</a:t>
              </a:r>
            </a:p>
          </p:txBody>
        </p:sp>
      </p:grpSp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“better” HeapSort</a:t>
            </a:r>
          </a:p>
        </p:txBody>
      </p:sp>
      <p:sp>
        <p:nvSpPr>
          <p:cNvPr id="865283" name="Text Box 3"/>
          <p:cNvSpPr txBox="1">
            <a:spLocks noChangeArrowheads="1"/>
          </p:cNvSpPr>
          <p:nvPr/>
        </p:nvSpPr>
        <p:spPr bwMode="auto">
          <a:xfrm>
            <a:off x="266700" y="1041400"/>
            <a:ext cx="82311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cs typeface="Courier New" pitchFamily="49" charset="0"/>
              </a:rPr>
              <a:t>In our naïve algorithm,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took every item</a:t>
            </a:r>
            <a:r>
              <a:rPr lang="en-US">
                <a:solidFill>
                  <a:schemeClr val="tx1"/>
                </a:solidFill>
                <a:cs typeface="Courier New" pitchFamily="49" charset="0"/>
              </a:rPr>
              <a:t> from the array and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inserted</a:t>
            </a:r>
            <a:r>
              <a:rPr lang="en-US">
                <a:solidFill>
                  <a:schemeClr val="tx1"/>
                </a:solidFill>
                <a:cs typeface="Courier New" pitchFamily="49" charset="0"/>
              </a:rPr>
              <a:t> it into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brand-new maxheap</a:t>
            </a:r>
            <a:r>
              <a:rPr lang="en-US">
                <a:solidFill>
                  <a:schemeClr val="tx1"/>
                </a:solidFill>
                <a:cs typeface="Courier New" pitchFamily="49" charset="0"/>
              </a:rPr>
              <a:t>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65294" name="Text Box 14"/>
          <p:cNvSpPr txBox="1">
            <a:spLocks noChangeArrowheads="1"/>
          </p:cNvSpPr>
          <p:nvPr/>
        </p:nvSpPr>
        <p:spPr bwMode="auto">
          <a:xfrm>
            <a:off x="114300" y="1981200"/>
            <a:ext cx="494030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first we </a:t>
            </a:r>
            <a:r>
              <a:rPr lang="en-US">
                <a:solidFill>
                  <a:srgbClr val="6600CC"/>
                </a:solidFill>
              </a:rPr>
              <a:t>built a</a:t>
            </a:r>
            <a:r>
              <a:rPr lang="en-US"/>
              <a:t> </a:t>
            </a:r>
            <a:r>
              <a:rPr lang="en-US">
                <a:solidFill>
                  <a:srgbClr val="6600CC"/>
                </a:solidFill>
              </a:rPr>
              <a:t>separate maxheap </a:t>
            </a:r>
            <a:r>
              <a:rPr lang="en-US">
                <a:solidFill>
                  <a:schemeClr val="tx1"/>
                </a:solidFill>
              </a:rPr>
              <a:t>from scratch</a:t>
            </a:r>
            <a:r>
              <a:rPr lang="en-US">
                <a:solidFill>
                  <a:srgbClr val="6600CC"/>
                </a:solidFill>
              </a:rPr>
              <a:t>, copying every one of our items over!</a:t>
            </a:r>
          </a:p>
          <a:p>
            <a:r>
              <a:rPr lang="en-US" sz="1000"/>
              <a:t/>
            </a:r>
            <a:br>
              <a:rPr lang="en-US" sz="1000"/>
            </a:br>
            <a:r>
              <a:rPr lang="en-US"/>
              <a:t>And then we had to </a:t>
            </a:r>
            <a:r>
              <a:rPr lang="en-US">
                <a:solidFill>
                  <a:srgbClr val="6600CC"/>
                </a:solidFill>
              </a:rPr>
              <a:t>move them back</a:t>
            </a:r>
            <a:r>
              <a:rPr lang="en-US"/>
              <a:t> into our array. So SLOW!</a:t>
            </a:r>
          </a:p>
        </p:txBody>
      </p:sp>
      <p:sp>
        <p:nvSpPr>
          <p:cNvPr id="865363" name="Text Box 83"/>
          <p:cNvSpPr txBox="1">
            <a:spLocks noChangeArrowheads="1"/>
          </p:cNvSpPr>
          <p:nvPr/>
        </p:nvSpPr>
        <p:spPr bwMode="auto">
          <a:xfrm>
            <a:off x="76200" y="4495800"/>
            <a:ext cx="5397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The question is</a:t>
            </a:r>
            <a:r>
              <a:rPr lang="en-US"/>
              <a:t>: could we have avoided this step of creating a whole separate maxheap and moving our numbers back and forth?</a:t>
            </a:r>
          </a:p>
        </p:txBody>
      </p:sp>
      <p:grpSp>
        <p:nvGrpSpPr>
          <p:cNvPr id="865365" name="Group 85"/>
          <p:cNvGrpSpPr>
            <a:grpSpLocks/>
          </p:cNvGrpSpPr>
          <p:nvPr/>
        </p:nvGrpSpPr>
        <p:grpSpPr bwMode="auto">
          <a:xfrm>
            <a:off x="6727825" y="4206875"/>
            <a:ext cx="895350" cy="669925"/>
            <a:chOff x="528" y="2554"/>
            <a:chExt cx="564" cy="422"/>
          </a:xfrm>
        </p:grpSpPr>
        <p:grpSp>
          <p:nvGrpSpPr>
            <p:cNvPr id="865366" name="Group 86"/>
            <p:cNvGrpSpPr>
              <a:grpSpLocks/>
            </p:cNvGrpSpPr>
            <p:nvPr/>
          </p:nvGrpSpPr>
          <p:grpSpPr bwMode="auto">
            <a:xfrm>
              <a:off x="528" y="2554"/>
              <a:ext cx="564" cy="422"/>
              <a:chOff x="528" y="2554"/>
              <a:chExt cx="564" cy="422"/>
            </a:xfrm>
          </p:grpSpPr>
          <p:grpSp>
            <p:nvGrpSpPr>
              <p:cNvPr id="865367" name="Group 87"/>
              <p:cNvGrpSpPr>
                <a:grpSpLocks/>
              </p:cNvGrpSpPr>
              <p:nvPr/>
            </p:nvGrpSpPr>
            <p:grpSpPr bwMode="auto">
              <a:xfrm>
                <a:off x="528" y="2592"/>
                <a:ext cx="564" cy="384"/>
                <a:chOff x="576" y="2400"/>
                <a:chExt cx="564" cy="384"/>
              </a:xfrm>
            </p:grpSpPr>
            <p:sp>
              <p:nvSpPr>
                <p:cNvPr id="865368" name="Rectangle 88"/>
                <p:cNvSpPr>
                  <a:spLocks noChangeArrowheads="1"/>
                </p:cNvSpPr>
                <p:nvPr/>
              </p:nvSpPr>
              <p:spPr bwMode="auto">
                <a:xfrm>
                  <a:off x="576" y="2400"/>
                  <a:ext cx="564" cy="38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5369" name="Rectangle 89"/>
                <p:cNvSpPr>
                  <a:spLocks noChangeArrowheads="1"/>
                </p:cNvSpPr>
                <p:nvPr/>
              </p:nvSpPr>
              <p:spPr bwMode="auto">
                <a:xfrm>
                  <a:off x="603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5370" name="Rectangle 90"/>
                <p:cNvSpPr>
                  <a:spLocks noChangeArrowheads="1"/>
                </p:cNvSpPr>
                <p:nvPr/>
              </p:nvSpPr>
              <p:spPr bwMode="auto">
                <a:xfrm>
                  <a:off x="864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65371" name="Text Box 91"/>
              <p:cNvSpPr txBox="1">
                <a:spLocks noChangeArrowheads="1"/>
              </p:cNvSpPr>
              <p:nvPr/>
            </p:nvSpPr>
            <p:spPr bwMode="auto">
              <a:xfrm>
                <a:off x="702" y="2554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sp>
          <p:nvSpPr>
            <p:cNvPr id="865372" name="Text Box 92"/>
            <p:cNvSpPr txBox="1">
              <a:spLocks noChangeArrowheads="1"/>
            </p:cNvSpPr>
            <p:nvPr/>
          </p:nvSpPr>
          <p:spPr bwMode="auto">
            <a:xfrm>
              <a:off x="540" y="2775"/>
              <a:ext cx="52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b="1">
                  <a:solidFill>
                    <a:srgbClr val="FFFFCC"/>
                  </a:solidFill>
                </a:rPr>
                <a:t>null null</a:t>
              </a:r>
            </a:p>
          </p:txBody>
        </p:sp>
      </p:grpSp>
      <p:grpSp>
        <p:nvGrpSpPr>
          <p:cNvPr id="865373" name="Group 93"/>
          <p:cNvGrpSpPr>
            <a:grpSpLocks/>
          </p:cNvGrpSpPr>
          <p:nvPr/>
        </p:nvGrpSpPr>
        <p:grpSpPr bwMode="auto">
          <a:xfrm>
            <a:off x="6194425" y="4202113"/>
            <a:ext cx="1428750" cy="1508125"/>
            <a:chOff x="288" y="2650"/>
            <a:chExt cx="900" cy="950"/>
          </a:xfrm>
        </p:grpSpPr>
        <p:grpSp>
          <p:nvGrpSpPr>
            <p:cNvPr id="865374" name="Group 94"/>
            <p:cNvGrpSpPr>
              <a:grpSpLocks/>
            </p:cNvGrpSpPr>
            <p:nvPr/>
          </p:nvGrpSpPr>
          <p:grpSpPr bwMode="auto">
            <a:xfrm>
              <a:off x="624" y="2650"/>
              <a:ext cx="564" cy="422"/>
              <a:chOff x="528" y="2554"/>
              <a:chExt cx="564" cy="422"/>
            </a:xfrm>
          </p:grpSpPr>
          <p:grpSp>
            <p:nvGrpSpPr>
              <p:cNvPr id="865375" name="Group 95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376" name="Group 96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377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378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379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380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865381" name="Text Box 101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grpSp>
          <p:nvGrpSpPr>
            <p:cNvPr id="865382" name="Group 102"/>
            <p:cNvGrpSpPr>
              <a:grpSpLocks/>
            </p:cNvGrpSpPr>
            <p:nvPr/>
          </p:nvGrpSpPr>
          <p:grpSpPr bwMode="auto">
            <a:xfrm>
              <a:off x="288" y="3178"/>
              <a:ext cx="564" cy="422"/>
              <a:chOff x="528" y="2554"/>
              <a:chExt cx="564" cy="422"/>
            </a:xfrm>
          </p:grpSpPr>
          <p:grpSp>
            <p:nvGrpSpPr>
              <p:cNvPr id="865383" name="Group 10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384" name="Group 10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385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386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387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388" name="Text Box 10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865389" name="Text Box 10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grpSp>
          <p:nvGrpSpPr>
            <p:cNvPr id="865390" name="Group 110"/>
            <p:cNvGrpSpPr>
              <a:grpSpLocks/>
            </p:cNvGrpSpPr>
            <p:nvPr/>
          </p:nvGrpSpPr>
          <p:grpSpPr bwMode="auto">
            <a:xfrm>
              <a:off x="576" y="2887"/>
              <a:ext cx="312" cy="329"/>
              <a:chOff x="480" y="2791"/>
              <a:chExt cx="312" cy="329"/>
            </a:xfrm>
          </p:grpSpPr>
          <p:sp>
            <p:nvSpPr>
              <p:cNvPr id="865391" name="Line 111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392" name="Rectangle 112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865393" name="Group 113"/>
          <p:cNvGrpSpPr>
            <a:grpSpLocks/>
          </p:cNvGrpSpPr>
          <p:nvPr/>
        </p:nvGrpSpPr>
        <p:grpSpPr bwMode="auto">
          <a:xfrm>
            <a:off x="6194425" y="4211638"/>
            <a:ext cx="1941513" cy="1508125"/>
            <a:chOff x="1116" y="3034"/>
            <a:chExt cx="1223" cy="950"/>
          </a:xfrm>
        </p:grpSpPr>
        <p:grpSp>
          <p:nvGrpSpPr>
            <p:cNvPr id="865394" name="Group 114"/>
            <p:cNvGrpSpPr>
              <a:grpSpLocks/>
            </p:cNvGrpSpPr>
            <p:nvPr/>
          </p:nvGrpSpPr>
          <p:grpSpPr bwMode="auto">
            <a:xfrm>
              <a:off x="1452" y="3034"/>
              <a:ext cx="564" cy="422"/>
              <a:chOff x="528" y="2554"/>
              <a:chExt cx="564" cy="422"/>
            </a:xfrm>
          </p:grpSpPr>
          <p:grpSp>
            <p:nvGrpSpPr>
              <p:cNvPr id="865395" name="Group 115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396" name="Group 116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39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39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39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00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865401" name="Text Box 121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865402" name="Group 122"/>
            <p:cNvGrpSpPr>
              <a:grpSpLocks/>
            </p:cNvGrpSpPr>
            <p:nvPr/>
          </p:nvGrpSpPr>
          <p:grpSpPr bwMode="auto">
            <a:xfrm>
              <a:off x="1116" y="3562"/>
              <a:ext cx="564" cy="422"/>
              <a:chOff x="528" y="2554"/>
              <a:chExt cx="564" cy="422"/>
            </a:xfrm>
          </p:grpSpPr>
          <p:grpSp>
            <p:nvGrpSpPr>
              <p:cNvPr id="865403" name="Group 12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04" name="Group 12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0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06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07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08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865409" name="Text Box 12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grpSp>
          <p:nvGrpSpPr>
            <p:cNvPr id="865410" name="Group 130"/>
            <p:cNvGrpSpPr>
              <a:grpSpLocks/>
            </p:cNvGrpSpPr>
            <p:nvPr/>
          </p:nvGrpSpPr>
          <p:grpSpPr bwMode="auto">
            <a:xfrm>
              <a:off x="1404" y="3271"/>
              <a:ext cx="312" cy="329"/>
              <a:chOff x="480" y="2791"/>
              <a:chExt cx="312" cy="329"/>
            </a:xfrm>
          </p:grpSpPr>
          <p:sp>
            <p:nvSpPr>
              <p:cNvPr id="865411" name="Line 131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412" name="Rectangle 132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65413" name="Group 133"/>
            <p:cNvGrpSpPr>
              <a:grpSpLocks/>
            </p:cNvGrpSpPr>
            <p:nvPr/>
          </p:nvGrpSpPr>
          <p:grpSpPr bwMode="auto">
            <a:xfrm>
              <a:off x="1775" y="3559"/>
              <a:ext cx="564" cy="422"/>
              <a:chOff x="528" y="2554"/>
              <a:chExt cx="564" cy="422"/>
            </a:xfrm>
          </p:grpSpPr>
          <p:grpSp>
            <p:nvGrpSpPr>
              <p:cNvPr id="865414" name="Group 134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15" name="Group 135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16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17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18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19" name="Text Box 139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865420" name="Text Box 140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865421" name="Line 141"/>
            <p:cNvSpPr>
              <a:spLocks noChangeShapeType="1"/>
            </p:cNvSpPr>
            <p:nvPr/>
          </p:nvSpPr>
          <p:spPr bwMode="auto">
            <a:xfrm>
              <a:off x="1872" y="337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65422" name="Group 142"/>
          <p:cNvGrpSpPr>
            <a:grpSpLocks/>
          </p:cNvGrpSpPr>
          <p:nvPr/>
        </p:nvGrpSpPr>
        <p:grpSpPr bwMode="auto">
          <a:xfrm>
            <a:off x="5737225" y="4222750"/>
            <a:ext cx="2398713" cy="2243138"/>
            <a:chOff x="1200" y="2880"/>
            <a:chExt cx="1511" cy="1413"/>
          </a:xfrm>
        </p:grpSpPr>
        <p:grpSp>
          <p:nvGrpSpPr>
            <p:cNvPr id="865423" name="Group 143"/>
            <p:cNvGrpSpPr>
              <a:grpSpLocks/>
            </p:cNvGrpSpPr>
            <p:nvPr/>
          </p:nvGrpSpPr>
          <p:grpSpPr bwMode="auto">
            <a:xfrm>
              <a:off x="1824" y="2880"/>
              <a:ext cx="564" cy="422"/>
              <a:chOff x="528" y="2554"/>
              <a:chExt cx="564" cy="422"/>
            </a:xfrm>
          </p:grpSpPr>
          <p:grpSp>
            <p:nvGrpSpPr>
              <p:cNvPr id="865424" name="Group 144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25" name="Group 145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26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27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28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29" name="Text Box 149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865430" name="Text Box 150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865431" name="Group 151"/>
            <p:cNvGrpSpPr>
              <a:grpSpLocks/>
            </p:cNvGrpSpPr>
            <p:nvPr/>
          </p:nvGrpSpPr>
          <p:grpSpPr bwMode="auto">
            <a:xfrm>
              <a:off x="1488" y="3408"/>
              <a:ext cx="564" cy="422"/>
              <a:chOff x="528" y="2554"/>
              <a:chExt cx="564" cy="422"/>
            </a:xfrm>
          </p:grpSpPr>
          <p:grpSp>
            <p:nvGrpSpPr>
              <p:cNvPr id="865432" name="Group 15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33" name="Group 15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34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35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36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37" name="Text Box 15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865438" name="Text Box 15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4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null</a:t>
                </a:r>
              </a:p>
            </p:txBody>
          </p:sp>
        </p:grpSp>
        <p:grpSp>
          <p:nvGrpSpPr>
            <p:cNvPr id="865439" name="Group 159"/>
            <p:cNvGrpSpPr>
              <a:grpSpLocks/>
            </p:cNvGrpSpPr>
            <p:nvPr/>
          </p:nvGrpSpPr>
          <p:grpSpPr bwMode="auto">
            <a:xfrm>
              <a:off x="1776" y="3117"/>
              <a:ext cx="312" cy="329"/>
              <a:chOff x="480" y="2791"/>
              <a:chExt cx="312" cy="329"/>
            </a:xfrm>
          </p:grpSpPr>
          <p:sp>
            <p:nvSpPr>
              <p:cNvPr id="865440" name="Line 160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441" name="Rectangle 161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65442" name="Group 162"/>
            <p:cNvGrpSpPr>
              <a:grpSpLocks/>
            </p:cNvGrpSpPr>
            <p:nvPr/>
          </p:nvGrpSpPr>
          <p:grpSpPr bwMode="auto">
            <a:xfrm>
              <a:off x="2147" y="3405"/>
              <a:ext cx="564" cy="422"/>
              <a:chOff x="528" y="2554"/>
              <a:chExt cx="564" cy="422"/>
            </a:xfrm>
          </p:grpSpPr>
          <p:grpSp>
            <p:nvGrpSpPr>
              <p:cNvPr id="865443" name="Group 16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44" name="Group 16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45" name="Rectangle 16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46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47" name="Rectangle 16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48" name="Text Box 16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865449" name="Text Box 16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865450" name="Line 170"/>
            <p:cNvSpPr>
              <a:spLocks noChangeShapeType="1"/>
            </p:cNvSpPr>
            <p:nvPr/>
          </p:nvSpPr>
          <p:spPr bwMode="auto">
            <a:xfrm>
              <a:off x="2244" y="3221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65451" name="Group 171"/>
            <p:cNvGrpSpPr>
              <a:grpSpLocks/>
            </p:cNvGrpSpPr>
            <p:nvPr/>
          </p:nvGrpSpPr>
          <p:grpSpPr bwMode="auto">
            <a:xfrm>
              <a:off x="1200" y="3871"/>
              <a:ext cx="564" cy="422"/>
              <a:chOff x="528" y="2554"/>
              <a:chExt cx="564" cy="422"/>
            </a:xfrm>
          </p:grpSpPr>
          <p:grpSp>
            <p:nvGrpSpPr>
              <p:cNvPr id="865452" name="Group 17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53" name="Group 17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54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55" name="Rectangle 17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56" name="Rectangle 17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57" name="Text Box 17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865458" name="Text Box 17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865459" name="Line 179"/>
            <p:cNvSpPr>
              <a:spLocks noChangeShapeType="1"/>
            </p:cNvSpPr>
            <p:nvPr/>
          </p:nvSpPr>
          <p:spPr bwMode="auto">
            <a:xfrm flipH="1">
              <a:off x="1515" y="3724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65460" name="Group 180"/>
          <p:cNvGrpSpPr>
            <a:grpSpLocks/>
          </p:cNvGrpSpPr>
          <p:nvPr/>
        </p:nvGrpSpPr>
        <p:grpSpPr bwMode="auto">
          <a:xfrm>
            <a:off x="5737225" y="4222750"/>
            <a:ext cx="2398713" cy="2243138"/>
            <a:chOff x="1440" y="2784"/>
            <a:chExt cx="1511" cy="1413"/>
          </a:xfrm>
        </p:grpSpPr>
        <p:grpSp>
          <p:nvGrpSpPr>
            <p:cNvPr id="865461" name="Group 181"/>
            <p:cNvGrpSpPr>
              <a:grpSpLocks/>
            </p:cNvGrpSpPr>
            <p:nvPr/>
          </p:nvGrpSpPr>
          <p:grpSpPr bwMode="auto">
            <a:xfrm>
              <a:off x="2064" y="2784"/>
              <a:ext cx="564" cy="422"/>
              <a:chOff x="528" y="2554"/>
              <a:chExt cx="564" cy="422"/>
            </a:xfrm>
          </p:grpSpPr>
          <p:grpSp>
            <p:nvGrpSpPr>
              <p:cNvPr id="865462" name="Group 18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63" name="Group 18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64" name="Rectangle 18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65" name="Rectangle 18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66" name="Rectangle 18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67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865468" name="Text Box 18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865469" name="Group 189"/>
            <p:cNvGrpSpPr>
              <a:grpSpLocks/>
            </p:cNvGrpSpPr>
            <p:nvPr/>
          </p:nvGrpSpPr>
          <p:grpSpPr bwMode="auto">
            <a:xfrm>
              <a:off x="1728" y="3312"/>
              <a:ext cx="564" cy="422"/>
              <a:chOff x="528" y="2554"/>
              <a:chExt cx="564" cy="422"/>
            </a:xfrm>
          </p:grpSpPr>
          <p:grpSp>
            <p:nvGrpSpPr>
              <p:cNvPr id="865470" name="Group 19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71" name="Group 19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72" name="Rectangle 19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73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74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75" name="Text Box 19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865476" name="Text Box 19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41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 </a:t>
                </a:r>
              </a:p>
            </p:txBody>
          </p:sp>
        </p:grpSp>
        <p:grpSp>
          <p:nvGrpSpPr>
            <p:cNvPr id="865477" name="Group 197"/>
            <p:cNvGrpSpPr>
              <a:grpSpLocks/>
            </p:cNvGrpSpPr>
            <p:nvPr/>
          </p:nvGrpSpPr>
          <p:grpSpPr bwMode="auto">
            <a:xfrm>
              <a:off x="2016" y="3021"/>
              <a:ext cx="312" cy="329"/>
              <a:chOff x="480" y="2791"/>
              <a:chExt cx="312" cy="329"/>
            </a:xfrm>
          </p:grpSpPr>
          <p:sp>
            <p:nvSpPr>
              <p:cNvPr id="865478" name="Line 198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479" name="Rectangle 199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65480" name="Group 200"/>
            <p:cNvGrpSpPr>
              <a:grpSpLocks/>
            </p:cNvGrpSpPr>
            <p:nvPr/>
          </p:nvGrpSpPr>
          <p:grpSpPr bwMode="auto">
            <a:xfrm>
              <a:off x="2387" y="3309"/>
              <a:ext cx="564" cy="422"/>
              <a:chOff x="528" y="2554"/>
              <a:chExt cx="564" cy="422"/>
            </a:xfrm>
          </p:grpSpPr>
          <p:grpSp>
            <p:nvGrpSpPr>
              <p:cNvPr id="865481" name="Group 20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82" name="Group 20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83" name="Rectangle 20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84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85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86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865487" name="Text Box 20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865488" name="Line 208"/>
            <p:cNvSpPr>
              <a:spLocks noChangeShapeType="1"/>
            </p:cNvSpPr>
            <p:nvPr/>
          </p:nvSpPr>
          <p:spPr bwMode="auto">
            <a:xfrm>
              <a:off x="2484" y="312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65489" name="Group 209"/>
            <p:cNvGrpSpPr>
              <a:grpSpLocks/>
            </p:cNvGrpSpPr>
            <p:nvPr/>
          </p:nvGrpSpPr>
          <p:grpSpPr bwMode="auto">
            <a:xfrm>
              <a:off x="1440" y="3775"/>
              <a:ext cx="564" cy="422"/>
              <a:chOff x="528" y="2554"/>
              <a:chExt cx="564" cy="422"/>
            </a:xfrm>
          </p:grpSpPr>
          <p:grpSp>
            <p:nvGrpSpPr>
              <p:cNvPr id="865490" name="Group 21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491" name="Group 21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492" name="Rectangle 21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93" name="Rectangle 21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494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495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865496" name="Text Box 21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865497" name="Line 217"/>
            <p:cNvSpPr>
              <a:spLocks noChangeShapeType="1"/>
            </p:cNvSpPr>
            <p:nvPr/>
          </p:nvSpPr>
          <p:spPr bwMode="auto">
            <a:xfrm flipH="1">
              <a:off x="1755" y="3628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65498" name="Group 218"/>
            <p:cNvGrpSpPr>
              <a:grpSpLocks/>
            </p:cNvGrpSpPr>
            <p:nvPr/>
          </p:nvGrpSpPr>
          <p:grpSpPr bwMode="auto">
            <a:xfrm>
              <a:off x="2076" y="3775"/>
              <a:ext cx="564" cy="422"/>
              <a:chOff x="528" y="2554"/>
              <a:chExt cx="564" cy="422"/>
            </a:xfrm>
          </p:grpSpPr>
          <p:grpSp>
            <p:nvGrpSpPr>
              <p:cNvPr id="865499" name="Group 219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865500" name="Group 220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865501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502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5503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5504" name="Text Box 224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865505" name="Text Box 225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52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null null</a:t>
                </a:r>
              </a:p>
            </p:txBody>
          </p:sp>
        </p:grpSp>
        <p:sp>
          <p:nvSpPr>
            <p:cNvPr id="865506" name="Line 226"/>
            <p:cNvSpPr>
              <a:spLocks noChangeShapeType="1"/>
            </p:cNvSpPr>
            <p:nvPr/>
          </p:nvSpPr>
          <p:spPr bwMode="auto">
            <a:xfrm>
              <a:off x="2141" y="3611"/>
              <a:ext cx="39" cy="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65622" name="Group 342"/>
          <p:cNvGrpSpPr>
            <a:grpSpLocks/>
          </p:cNvGrpSpPr>
          <p:nvPr/>
        </p:nvGrpSpPr>
        <p:grpSpPr bwMode="auto">
          <a:xfrm>
            <a:off x="5334000" y="2503488"/>
            <a:ext cx="3429000" cy="457200"/>
            <a:chOff x="2880" y="3209"/>
            <a:chExt cx="2160" cy="288"/>
          </a:xfrm>
        </p:grpSpPr>
        <p:grpSp>
          <p:nvGrpSpPr>
            <p:cNvPr id="865623" name="Group 343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865624" name="Rectangle 344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625" name="Rectangle 345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626" name="Rectangle 346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627" name="Rectangle 347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628" name="Rectangle 348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65629" name="Text Box 349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7      3      9     1     5</a:t>
              </a:r>
            </a:p>
          </p:txBody>
        </p:sp>
      </p:grpSp>
      <p:grpSp>
        <p:nvGrpSpPr>
          <p:cNvPr id="865630" name="Group 350"/>
          <p:cNvGrpSpPr>
            <a:grpSpLocks/>
          </p:cNvGrpSpPr>
          <p:nvPr/>
        </p:nvGrpSpPr>
        <p:grpSpPr bwMode="auto">
          <a:xfrm>
            <a:off x="8229600" y="2492375"/>
            <a:ext cx="403225" cy="457200"/>
            <a:chOff x="4896" y="3202"/>
            <a:chExt cx="254" cy="288"/>
          </a:xfrm>
        </p:grpSpPr>
        <p:sp>
          <p:nvSpPr>
            <p:cNvPr id="865631" name="Rectangle 351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632" name="Text Box 352"/>
            <p:cNvSpPr txBox="1">
              <a:spLocks noChangeArrowheads="1"/>
            </p:cNvSpPr>
            <p:nvPr/>
          </p:nvSpPr>
          <p:spPr bwMode="auto">
            <a:xfrm>
              <a:off x="4917" y="320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9</a:t>
              </a:r>
            </a:p>
          </p:txBody>
        </p:sp>
      </p:grpSp>
      <p:grpSp>
        <p:nvGrpSpPr>
          <p:cNvPr id="865633" name="Group 353"/>
          <p:cNvGrpSpPr>
            <a:grpSpLocks/>
          </p:cNvGrpSpPr>
          <p:nvPr/>
        </p:nvGrpSpPr>
        <p:grpSpPr bwMode="auto">
          <a:xfrm>
            <a:off x="7553325" y="2495550"/>
            <a:ext cx="403225" cy="457200"/>
            <a:chOff x="4896" y="3202"/>
            <a:chExt cx="254" cy="288"/>
          </a:xfrm>
        </p:grpSpPr>
        <p:sp>
          <p:nvSpPr>
            <p:cNvPr id="865634" name="Rectangle 354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635" name="Text Box 355"/>
            <p:cNvSpPr txBox="1">
              <a:spLocks noChangeArrowheads="1"/>
            </p:cNvSpPr>
            <p:nvPr/>
          </p:nvSpPr>
          <p:spPr bwMode="auto">
            <a:xfrm>
              <a:off x="4917" y="320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7</a:t>
              </a:r>
            </a:p>
          </p:txBody>
        </p:sp>
      </p:grpSp>
      <p:grpSp>
        <p:nvGrpSpPr>
          <p:cNvPr id="865636" name="Group 356"/>
          <p:cNvGrpSpPr>
            <a:grpSpLocks/>
          </p:cNvGrpSpPr>
          <p:nvPr/>
        </p:nvGrpSpPr>
        <p:grpSpPr bwMode="auto">
          <a:xfrm>
            <a:off x="6923088" y="2492375"/>
            <a:ext cx="403225" cy="457200"/>
            <a:chOff x="4896" y="3202"/>
            <a:chExt cx="254" cy="288"/>
          </a:xfrm>
        </p:grpSpPr>
        <p:sp>
          <p:nvSpPr>
            <p:cNvPr id="865637" name="Rectangle 357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638" name="Text Box 358"/>
            <p:cNvSpPr txBox="1">
              <a:spLocks noChangeArrowheads="1"/>
            </p:cNvSpPr>
            <p:nvPr/>
          </p:nvSpPr>
          <p:spPr bwMode="auto">
            <a:xfrm>
              <a:off x="4917" y="320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5</a:t>
              </a:r>
            </a:p>
          </p:txBody>
        </p:sp>
      </p:grpSp>
      <p:grpSp>
        <p:nvGrpSpPr>
          <p:cNvPr id="865639" name="Group 359"/>
          <p:cNvGrpSpPr>
            <a:grpSpLocks/>
          </p:cNvGrpSpPr>
          <p:nvPr/>
        </p:nvGrpSpPr>
        <p:grpSpPr bwMode="auto">
          <a:xfrm>
            <a:off x="6199188" y="2514600"/>
            <a:ext cx="403225" cy="457200"/>
            <a:chOff x="4896" y="3202"/>
            <a:chExt cx="254" cy="288"/>
          </a:xfrm>
        </p:grpSpPr>
        <p:sp>
          <p:nvSpPr>
            <p:cNvPr id="865640" name="Rectangle 360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641" name="Text Box 361"/>
            <p:cNvSpPr txBox="1">
              <a:spLocks noChangeArrowheads="1"/>
            </p:cNvSpPr>
            <p:nvPr/>
          </p:nvSpPr>
          <p:spPr bwMode="auto">
            <a:xfrm>
              <a:off x="4917" y="320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3</a:t>
              </a:r>
            </a:p>
          </p:txBody>
        </p:sp>
      </p:grpSp>
      <p:grpSp>
        <p:nvGrpSpPr>
          <p:cNvPr id="865642" name="Group 362"/>
          <p:cNvGrpSpPr>
            <a:grpSpLocks/>
          </p:cNvGrpSpPr>
          <p:nvPr/>
        </p:nvGrpSpPr>
        <p:grpSpPr bwMode="auto">
          <a:xfrm>
            <a:off x="5508625" y="2513013"/>
            <a:ext cx="354013" cy="457200"/>
            <a:chOff x="4896" y="3202"/>
            <a:chExt cx="223" cy="288"/>
          </a:xfrm>
        </p:grpSpPr>
        <p:sp>
          <p:nvSpPr>
            <p:cNvPr id="865643" name="Rectangle 363"/>
            <p:cNvSpPr>
              <a:spLocks noChangeArrowheads="1"/>
            </p:cNvSpPr>
            <p:nvPr/>
          </p:nvSpPr>
          <p:spPr bwMode="auto">
            <a:xfrm>
              <a:off x="4896" y="3257"/>
              <a:ext cx="221" cy="17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644" name="Text Box 364"/>
            <p:cNvSpPr txBox="1">
              <a:spLocks noChangeArrowheads="1"/>
            </p:cNvSpPr>
            <p:nvPr/>
          </p:nvSpPr>
          <p:spPr bwMode="auto">
            <a:xfrm>
              <a:off x="4917" y="3202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1</a:t>
              </a:r>
            </a:p>
          </p:txBody>
        </p:sp>
      </p:grpSp>
      <p:sp>
        <p:nvSpPr>
          <p:cNvPr id="865653" name="Text Box 373"/>
          <p:cNvSpPr txBox="1">
            <a:spLocks noChangeArrowheads="1"/>
          </p:cNvSpPr>
          <p:nvPr/>
        </p:nvSpPr>
        <p:spPr bwMode="auto">
          <a:xfrm>
            <a:off x="5505450" y="2962275"/>
            <a:ext cx="2935288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4" grpId="0" uiExpand="1" build="p"/>
      <p:bldP spid="865363" grpId="0"/>
      <p:bldP spid="8656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863E-989E-4CBA-9591-4C228862CD61}" type="slidenum">
              <a:rPr lang="en-US"/>
              <a:pPr/>
              <a:t>41</a:t>
            </a:fld>
            <a:endParaRPr lang="en-US"/>
          </a:p>
        </p:txBody>
      </p:sp>
      <p:sp>
        <p:nvSpPr>
          <p:cNvPr id="86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“better” HeapSort</a:t>
            </a:r>
          </a:p>
        </p:txBody>
      </p:sp>
      <p:sp>
        <p:nvSpPr>
          <p:cNvPr id="863235" name="Text Box 3"/>
          <p:cNvSpPr txBox="1">
            <a:spLocks noChangeArrowheads="1"/>
          </p:cNvSpPr>
          <p:nvPr/>
        </p:nvSpPr>
        <p:spPr bwMode="auto">
          <a:xfrm>
            <a:off x="762000" y="1447800"/>
            <a:ext cx="76469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cs typeface="Courier New" pitchFamily="49" charset="0"/>
              </a:rPr>
              <a:t>Now let’s learn a clever algorithm for doing </a:t>
            </a:r>
            <a:r>
              <a:rPr lang="en-US" dirty="0" err="1">
                <a:cs typeface="Courier New" pitchFamily="49" charset="0"/>
              </a:rPr>
              <a:t>heapsort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in-place</a:t>
            </a:r>
            <a:r>
              <a:rPr lang="en-US" dirty="0">
                <a:cs typeface="Courier New" pitchFamily="49" charset="0"/>
              </a:rPr>
              <a:t> in an </a:t>
            </a:r>
            <a:r>
              <a:rPr lang="en-US" dirty="0" smtClean="0">
                <a:cs typeface="Courier New" pitchFamily="49" charset="0"/>
              </a:rPr>
              <a:t>array.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23900" y="2615321"/>
            <a:ext cx="76469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 smtClean="0">
                <a:cs typeface="Courier New" pitchFamily="49" charset="0"/>
              </a:rPr>
              <a:t>This algorithm doesn’t require you to allocate a separate heap data structure to sort your array!</a:t>
            </a:r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876300" y="5029204"/>
            <a:ext cx="76469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 smtClean="0">
                <a:cs typeface="Courier New" pitchFamily="49" charset="0"/>
              </a:rPr>
              <a:t>(This is the official “</a:t>
            </a:r>
            <a:r>
              <a:rPr lang="en-US" dirty="0" err="1" smtClean="0">
                <a:cs typeface="Courier New" pitchFamily="49" charset="0"/>
              </a:rPr>
              <a:t>Heapsort</a:t>
            </a:r>
            <a:r>
              <a:rPr lang="en-US" dirty="0" smtClean="0">
                <a:cs typeface="Courier New" pitchFamily="49" charset="0"/>
              </a:rPr>
              <a:t>” algorithm and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the one we’ll ask you about on the </a:t>
            </a:r>
            <a:r>
              <a:rPr lang="en-US" dirty="0" smtClean="0">
                <a:solidFill>
                  <a:srgbClr val="FF0000"/>
                </a:solidFill>
                <a:cs typeface="Courier New" pitchFamily="49" charset="0"/>
              </a:rPr>
              <a:t>final</a:t>
            </a:r>
            <a:r>
              <a:rPr lang="en-US" dirty="0" smtClean="0"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876300" y="3803350"/>
            <a:ext cx="76469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 smtClean="0">
                <a:cs typeface="Courier New" pitchFamily="49" charset="0"/>
              </a:rPr>
              <a:t>Instead, you can perform the entire sort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using only the memory of the array itself!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 smtClean="0"/>
              <a:t>The Efficient </a:t>
            </a:r>
            <a:r>
              <a:rPr lang="en-US" dirty="0" err="1" smtClean="0"/>
              <a:t>Heapsort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1511300" y="-12700"/>
            <a:ext cx="1905000" cy="457200"/>
          </a:xfrm>
        </p:spPr>
        <p:txBody>
          <a:bodyPr/>
          <a:lstStyle/>
          <a:p>
            <a:fld id="{384BC0DB-09A0-4F09-8653-154CD242EDD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7351" y="92661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Ok, we’re given a </a:t>
            </a:r>
            <a:br>
              <a:rPr lang="en-US" dirty="0" smtClean="0"/>
            </a:br>
            <a:r>
              <a:rPr lang="en-US" dirty="0" smtClean="0">
                <a:solidFill>
                  <a:srgbClr val="6600CC"/>
                </a:solidFill>
              </a:rPr>
              <a:t>randomly ordered </a:t>
            </a:r>
            <a:r>
              <a:rPr lang="en-US" dirty="0" smtClean="0"/>
              <a:t>input array we want to sort…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5214068" y="1177497"/>
            <a:ext cx="3657600" cy="609600"/>
            <a:chOff x="381000" y="2997200"/>
            <a:chExt cx="3657600" cy="609600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67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68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23" name="TextBox 222"/>
          <p:cNvSpPr txBox="1"/>
          <p:nvPr/>
        </p:nvSpPr>
        <p:spPr>
          <a:xfrm>
            <a:off x="228600" y="2265782"/>
            <a:ext cx="4273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visualize this array as representing a </a:t>
            </a:r>
            <a:r>
              <a:rPr lang="en-US" dirty="0" smtClean="0">
                <a:solidFill>
                  <a:srgbClr val="6600CC"/>
                </a:solidFill>
              </a:rPr>
              <a:t>“complete”</a:t>
            </a:r>
            <a:r>
              <a:rPr lang="en-US" dirty="0" smtClean="0"/>
              <a:t> binary tree (it’ll make understanding easier).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53991" y="124769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715000" y="125100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6163750" y="125100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26" name="Rectangle 225"/>
          <p:cNvSpPr/>
          <p:nvPr/>
        </p:nvSpPr>
        <p:spPr>
          <a:xfrm>
            <a:off x="6653253" y="1251004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7078649" y="12514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9" name="Rectangle 228"/>
          <p:cNvSpPr/>
          <p:nvPr/>
        </p:nvSpPr>
        <p:spPr>
          <a:xfrm>
            <a:off x="7543800" y="12514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0" name="Rectangle 229"/>
          <p:cNvSpPr/>
          <p:nvPr/>
        </p:nvSpPr>
        <p:spPr>
          <a:xfrm>
            <a:off x="7932751" y="125100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231" name="Rectangle 230"/>
          <p:cNvSpPr/>
          <p:nvPr/>
        </p:nvSpPr>
        <p:spPr>
          <a:xfrm>
            <a:off x="8395981" y="125146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grpSp>
        <p:nvGrpSpPr>
          <p:cNvPr id="92" name="Group 12"/>
          <p:cNvGrpSpPr>
            <a:grpSpLocks/>
          </p:cNvGrpSpPr>
          <p:nvPr/>
        </p:nvGrpSpPr>
        <p:grpSpPr bwMode="auto">
          <a:xfrm>
            <a:off x="5404568" y="2167186"/>
            <a:ext cx="3276600" cy="2508250"/>
            <a:chOff x="3696" y="2126"/>
            <a:chExt cx="2064" cy="1580"/>
          </a:xfrm>
        </p:grpSpPr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3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4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0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1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8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4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5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26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1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2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33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4875" y="2888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141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6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7" name="Text Box 67"/>
            <p:cNvSpPr txBox="1">
              <a:spLocks noChangeArrowheads="1"/>
            </p:cNvSpPr>
            <p:nvPr/>
          </p:nvSpPr>
          <p:spPr bwMode="auto">
            <a:xfrm>
              <a:off x="5387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148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4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55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2" name="TextBox 231"/>
          <p:cNvSpPr txBox="1"/>
          <p:nvPr/>
        </p:nvSpPr>
        <p:spPr>
          <a:xfrm>
            <a:off x="307975" y="3994758"/>
            <a:ext cx="4273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 course, this binary tree is </a:t>
            </a:r>
            <a:r>
              <a:rPr lang="en-US" dirty="0" smtClean="0">
                <a:solidFill>
                  <a:srgbClr val="FF0000"/>
                </a:solidFill>
              </a:rPr>
              <a:t>not </a:t>
            </a:r>
            <a:r>
              <a:rPr lang="en-US" dirty="0" smtClean="0"/>
              <a:t>ordered in any particular way…</a:t>
            </a:r>
            <a:endParaRPr lang="en-US" dirty="0"/>
          </a:p>
        </p:txBody>
      </p:sp>
      <p:sp>
        <p:nvSpPr>
          <p:cNvPr id="233" name="TextBox 232"/>
          <p:cNvSpPr txBox="1"/>
          <p:nvPr/>
        </p:nvSpPr>
        <p:spPr>
          <a:xfrm>
            <a:off x="293404" y="5374821"/>
            <a:ext cx="4273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It’s not a </a:t>
            </a:r>
            <a:r>
              <a:rPr lang="en-US" dirty="0" err="1" smtClean="0">
                <a:solidFill>
                  <a:srgbClr val="6600CC"/>
                </a:solidFill>
              </a:rPr>
              <a:t>maxheap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or a </a:t>
            </a:r>
            <a:r>
              <a:rPr lang="en-US" dirty="0" err="1" smtClean="0">
                <a:solidFill>
                  <a:srgbClr val="6600CC"/>
                </a:solidFill>
              </a:rPr>
              <a:t>minheap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or even a </a:t>
            </a:r>
            <a:r>
              <a:rPr lang="en-US" dirty="0" smtClean="0">
                <a:solidFill>
                  <a:srgbClr val="6600CC"/>
                </a:solidFill>
              </a:rPr>
              <a:t>binary search tree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4719355" y="4785001"/>
            <a:ext cx="4273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It’s just a bunch of </a:t>
            </a:r>
            <a:br>
              <a:rPr lang="en-US" dirty="0" smtClean="0"/>
            </a:br>
            <a:r>
              <a:rPr lang="en-US" dirty="0" smtClean="0"/>
              <a:t>random values that </a:t>
            </a:r>
            <a:br>
              <a:rPr lang="en-US" dirty="0" smtClean="0"/>
            </a:br>
            <a:r>
              <a:rPr lang="en-US" dirty="0" smtClean="0"/>
              <a:t>we can think of as being </a:t>
            </a:r>
            <a:br>
              <a:rPr lang="en-US" dirty="0" smtClean="0"/>
            </a:br>
            <a:r>
              <a:rPr lang="en-US" dirty="0" smtClean="0"/>
              <a:t>logically held in a </a:t>
            </a:r>
            <a:r>
              <a:rPr lang="en-US" dirty="0" smtClean="0">
                <a:solidFill>
                  <a:srgbClr val="6600CC"/>
                </a:solidFill>
              </a:rPr>
              <a:t>complete</a:t>
            </a:r>
            <a:r>
              <a:rPr lang="en-US" dirty="0" smtClean="0"/>
              <a:t> binary tree.</a:t>
            </a:r>
            <a:endParaRPr lang="en-US" dirty="0"/>
          </a:p>
        </p:txBody>
      </p:sp>
      <p:sp>
        <p:nvSpPr>
          <p:cNvPr id="235" name="Text Box 6"/>
          <p:cNvSpPr txBox="1">
            <a:spLocks noChangeArrowheads="1"/>
          </p:cNvSpPr>
          <p:nvPr/>
        </p:nvSpPr>
        <p:spPr bwMode="auto">
          <a:xfrm>
            <a:off x="-23873" y="4206875"/>
            <a:ext cx="4140200" cy="26511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Complete Binary Tree:</a:t>
            </a:r>
          </a:p>
          <a:p>
            <a:r>
              <a:rPr lang="en-US" dirty="0">
                <a:cs typeface="Courier New" pitchFamily="49" charset="0"/>
              </a:rPr>
              <a:t>Every level except the deepest level must contain as many nodes as possible, and the at the deepest level, all nodes are as far left as possible.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61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091E-7 L 0.18836 0.1288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0" y="6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34559E-6 L 0.05469 0.22832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114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34559E-6 L 0.17223 0.22832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114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34559E-6 L -0.08681 0.31714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158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34559E-6 L -0.05277 0.31714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158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34559E-6 L -0.02031 0.31714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" y="158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34559E-6 L 0.01563 0.31414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57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34559E-6 L -0.32101 0.39487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59" y="197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3" grpId="0"/>
      <p:bldP spid="4" grpId="0"/>
      <p:bldP spid="4" grpId="1"/>
      <p:bldP spid="224" grpId="0"/>
      <p:bldP spid="224" grpId="1"/>
      <p:bldP spid="225" grpId="0"/>
      <p:bldP spid="225" grpId="1"/>
      <p:bldP spid="226" grpId="0"/>
      <p:bldP spid="226" grpId="1"/>
      <p:bldP spid="228" grpId="0"/>
      <p:bldP spid="228" grpId="1"/>
      <p:bldP spid="229" grpId="0"/>
      <p:bldP spid="229" grpId="1"/>
      <p:bldP spid="230" grpId="0"/>
      <p:bldP spid="230" grpId="1"/>
      <p:bldP spid="231" grpId="0"/>
      <p:bldP spid="231" grpId="1"/>
      <p:bldP spid="232" grpId="0"/>
      <p:bldP spid="233" grpId="0"/>
      <p:bldP spid="234" grpId="0"/>
      <p:bldP spid="235" grpId="0" animBg="1" autoUpdateAnimBg="0"/>
      <p:bldP spid="23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ounded Rectangle 210"/>
          <p:cNvSpPr/>
          <p:nvPr/>
        </p:nvSpPr>
        <p:spPr bwMode="auto">
          <a:xfrm>
            <a:off x="196369" y="4369997"/>
            <a:ext cx="4594397" cy="242601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 smtClean="0">
                <a:solidFill>
                  <a:srgbClr val="0070C0"/>
                </a:solidFill>
              </a:rPr>
              <a:t>p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0" name="Rounded Rectangle 209"/>
          <p:cNvSpPr/>
          <p:nvPr/>
        </p:nvSpPr>
        <p:spPr bwMode="auto">
          <a:xfrm>
            <a:off x="235059" y="813662"/>
            <a:ext cx="4594397" cy="348520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 smtClean="0">
                <a:solidFill>
                  <a:srgbClr val="0070C0"/>
                </a:solidFill>
              </a:rPr>
              <a:t>p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569964" y="330526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(While I visually show this using a tree, the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swaps are really happening inside the array)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FFED-400A-445F-9282-9DCF12115CB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3162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600" dirty="0" smtClean="0"/>
              <a:t>Efficient </a:t>
            </a:r>
            <a:r>
              <a:rPr lang="en-US" sz="3600" dirty="0" err="1" smtClean="0"/>
              <a:t>Heapsort</a:t>
            </a:r>
            <a:r>
              <a:rPr lang="en-US" sz="3600" dirty="0" smtClean="0"/>
              <a:t>: Overview</a:t>
            </a:r>
            <a:endParaRPr lang="en-US" sz="3600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6582251" y="1047529"/>
            <a:ext cx="564661" cy="45170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611759" y="1319150"/>
            <a:ext cx="237399" cy="13506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6878665" y="1319150"/>
            <a:ext cx="238740" cy="13506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827698" y="1271129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6574204" y="1272629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5925045" y="1641794"/>
            <a:ext cx="564661" cy="45170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5954552" y="1911915"/>
            <a:ext cx="237399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3" name="Rectangle 21"/>
          <p:cNvSpPr>
            <a:spLocks noChangeArrowheads="1"/>
          </p:cNvSpPr>
          <p:nvPr/>
        </p:nvSpPr>
        <p:spPr bwMode="auto">
          <a:xfrm>
            <a:off x="6222800" y="1911915"/>
            <a:ext cx="237399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6189269" y="1866895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5931751" y="1869896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 flipH="1">
            <a:off x="6308639" y="1374675"/>
            <a:ext cx="332627" cy="2746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8" name="Rectangle 26"/>
          <p:cNvSpPr>
            <a:spLocks noChangeArrowheads="1"/>
          </p:cNvSpPr>
          <p:nvPr/>
        </p:nvSpPr>
        <p:spPr bwMode="auto">
          <a:xfrm>
            <a:off x="7230069" y="1641794"/>
            <a:ext cx="564661" cy="457704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9" name="Rectangle 27"/>
          <p:cNvSpPr>
            <a:spLocks noChangeArrowheads="1"/>
          </p:cNvSpPr>
          <p:nvPr/>
        </p:nvSpPr>
        <p:spPr bwMode="auto">
          <a:xfrm>
            <a:off x="7259576" y="1916417"/>
            <a:ext cx="237399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0" name="Rectangle 28"/>
          <p:cNvSpPr>
            <a:spLocks noChangeArrowheads="1"/>
          </p:cNvSpPr>
          <p:nvPr/>
        </p:nvSpPr>
        <p:spPr bwMode="auto">
          <a:xfrm>
            <a:off x="7527824" y="1916417"/>
            <a:ext cx="237399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7494293" y="1869896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7236775" y="1869896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24" name="Rectangle 32"/>
          <p:cNvSpPr>
            <a:spLocks noChangeArrowheads="1"/>
          </p:cNvSpPr>
          <p:nvPr/>
        </p:nvSpPr>
        <p:spPr bwMode="auto">
          <a:xfrm>
            <a:off x="6898783" y="1326653"/>
            <a:ext cx="199844" cy="120054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5" name="Line 33"/>
          <p:cNvSpPr>
            <a:spLocks noChangeShapeType="1"/>
          </p:cNvSpPr>
          <p:nvPr/>
        </p:nvSpPr>
        <p:spPr bwMode="auto">
          <a:xfrm>
            <a:off x="7079850" y="1376175"/>
            <a:ext cx="311167" cy="280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6" name="Rectangle 34"/>
          <p:cNvSpPr>
            <a:spLocks noChangeArrowheads="1"/>
          </p:cNvSpPr>
          <p:nvPr/>
        </p:nvSpPr>
        <p:spPr bwMode="auto">
          <a:xfrm>
            <a:off x="5923704" y="1640293"/>
            <a:ext cx="564661" cy="45320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7" name="Rectangle 35"/>
          <p:cNvSpPr>
            <a:spLocks noChangeArrowheads="1"/>
          </p:cNvSpPr>
          <p:nvPr/>
        </p:nvSpPr>
        <p:spPr bwMode="auto">
          <a:xfrm>
            <a:off x="5953211" y="1911915"/>
            <a:ext cx="237399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6220117" y="1911915"/>
            <a:ext cx="238740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9" name="Text Box 37"/>
          <p:cNvSpPr txBox="1">
            <a:spLocks noChangeArrowheads="1"/>
          </p:cNvSpPr>
          <p:nvPr/>
        </p:nvSpPr>
        <p:spPr bwMode="auto">
          <a:xfrm>
            <a:off x="6169150" y="1865394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30" name="Text Box 38"/>
          <p:cNvSpPr txBox="1">
            <a:spLocks noChangeArrowheads="1"/>
          </p:cNvSpPr>
          <p:nvPr/>
        </p:nvSpPr>
        <p:spPr bwMode="auto">
          <a:xfrm>
            <a:off x="5915656" y="1866895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32" name="Rectangle 40"/>
          <p:cNvSpPr>
            <a:spLocks noChangeArrowheads="1"/>
          </p:cNvSpPr>
          <p:nvPr/>
        </p:nvSpPr>
        <p:spPr bwMode="auto">
          <a:xfrm>
            <a:off x="5611195" y="2233058"/>
            <a:ext cx="564661" cy="45320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3" name="Rectangle 41"/>
          <p:cNvSpPr>
            <a:spLocks noChangeArrowheads="1"/>
          </p:cNvSpPr>
          <p:nvPr/>
        </p:nvSpPr>
        <p:spPr bwMode="auto">
          <a:xfrm>
            <a:off x="5640703" y="2504679"/>
            <a:ext cx="237399" cy="13506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4" name="Rectangle 42"/>
          <p:cNvSpPr>
            <a:spLocks noChangeArrowheads="1"/>
          </p:cNvSpPr>
          <p:nvPr/>
        </p:nvSpPr>
        <p:spPr bwMode="auto">
          <a:xfrm>
            <a:off x="5908950" y="2504679"/>
            <a:ext cx="237399" cy="13506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5" name="Text Box 43"/>
          <p:cNvSpPr txBox="1">
            <a:spLocks noChangeArrowheads="1"/>
          </p:cNvSpPr>
          <p:nvPr/>
        </p:nvSpPr>
        <p:spPr bwMode="auto">
          <a:xfrm>
            <a:off x="5876760" y="2456658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36" name="Text Box 44"/>
          <p:cNvSpPr txBox="1">
            <a:spLocks noChangeArrowheads="1"/>
          </p:cNvSpPr>
          <p:nvPr/>
        </p:nvSpPr>
        <p:spPr bwMode="auto">
          <a:xfrm>
            <a:off x="5619243" y="2461160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38" name="Line 46"/>
          <p:cNvSpPr>
            <a:spLocks noChangeShapeType="1"/>
          </p:cNvSpPr>
          <p:nvPr/>
        </p:nvSpPr>
        <p:spPr bwMode="auto">
          <a:xfrm flipH="1">
            <a:off x="5942481" y="1965939"/>
            <a:ext cx="100593" cy="2716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9" name="Rectangle 47"/>
          <p:cNvSpPr>
            <a:spLocks noChangeArrowheads="1"/>
          </p:cNvSpPr>
          <p:nvPr/>
        </p:nvSpPr>
        <p:spPr bwMode="auto">
          <a:xfrm>
            <a:off x="6232188" y="2233058"/>
            <a:ext cx="564661" cy="457704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6261696" y="2507681"/>
            <a:ext cx="237399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41" name="Rectangle 49"/>
          <p:cNvSpPr>
            <a:spLocks noChangeArrowheads="1"/>
          </p:cNvSpPr>
          <p:nvPr/>
        </p:nvSpPr>
        <p:spPr bwMode="auto">
          <a:xfrm>
            <a:off x="6529943" y="2507681"/>
            <a:ext cx="237399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42" name="Text Box 50"/>
          <p:cNvSpPr txBox="1">
            <a:spLocks noChangeArrowheads="1"/>
          </p:cNvSpPr>
          <p:nvPr/>
        </p:nvSpPr>
        <p:spPr bwMode="auto">
          <a:xfrm>
            <a:off x="6497753" y="2459659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43" name="Text Box 51"/>
          <p:cNvSpPr txBox="1">
            <a:spLocks noChangeArrowheads="1"/>
          </p:cNvSpPr>
          <p:nvPr/>
        </p:nvSpPr>
        <p:spPr bwMode="auto">
          <a:xfrm>
            <a:off x="6238895" y="2461160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46" name="Line 54"/>
          <p:cNvSpPr>
            <a:spLocks noChangeShapeType="1"/>
          </p:cNvSpPr>
          <p:nvPr/>
        </p:nvSpPr>
        <p:spPr bwMode="auto">
          <a:xfrm>
            <a:off x="6326075" y="1967439"/>
            <a:ext cx="81815" cy="2701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47" name="Rectangle 55"/>
          <p:cNvSpPr>
            <a:spLocks noChangeArrowheads="1"/>
          </p:cNvSpPr>
          <p:nvPr/>
        </p:nvSpPr>
        <p:spPr bwMode="auto">
          <a:xfrm>
            <a:off x="6949750" y="2218051"/>
            <a:ext cx="564661" cy="45320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48" name="Rectangle 56"/>
          <p:cNvSpPr>
            <a:spLocks noChangeArrowheads="1"/>
          </p:cNvSpPr>
          <p:nvPr/>
        </p:nvSpPr>
        <p:spPr bwMode="auto">
          <a:xfrm>
            <a:off x="6979258" y="2489673"/>
            <a:ext cx="238740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49" name="Rectangle 57"/>
          <p:cNvSpPr>
            <a:spLocks noChangeArrowheads="1"/>
          </p:cNvSpPr>
          <p:nvPr/>
        </p:nvSpPr>
        <p:spPr bwMode="auto">
          <a:xfrm>
            <a:off x="7246164" y="2489673"/>
            <a:ext cx="238740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50" name="Text Box 58"/>
          <p:cNvSpPr txBox="1">
            <a:spLocks noChangeArrowheads="1"/>
          </p:cNvSpPr>
          <p:nvPr/>
        </p:nvSpPr>
        <p:spPr bwMode="auto">
          <a:xfrm>
            <a:off x="7212633" y="2443152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51" name="Text Box 59"/>
          <p:cNvSpPr txBox="1">
            <a:spLocks noChangeArrowheads="1"/>
          </p:cNvSpPr>
          <p:nvPr/>
        </p:nvSpPr>
        <p:spPr bwMode="auto">
          <a:xfrm>
            <a:off x="6955115" y="2444652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53" name="Line 61"/>
          <p:cNvSpPr>
            <a:spLocks noChangeShapeType="1"/>
          </p:cNvSpPr>
          <p:nvPr/>
        </p:nvSpPr>
        <p:spPr bwMode="auto">
          <a:xfrm flipH="1">
            <a:off x="7281036" y="1952433"/>
            <a:ext cx="100593" cy="2716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54" name="Rectangle 62"/>
          <p:cNvSpPr>
            <a:spLocks noChangeArrowheads="1"/>
          </p:cNvSpPr>
          <p:nvPr/>
        </p:nvSpPr>
        <p:spPr bwMode="auto">
          <a:xfrm>
            <a:off x="7592203" y="2219552"/>
            <a:ext cx="564661" cy="457704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55" name="Rectangle 63"/>
          <p:cNvSpPr>
            <a:spLocks noChangeArrowheads="1"/>
          </p:cNvSpPr>
          <p:nvPr/>
        </p:nvSpPr>
        <p:spPr bwMode="auto">
          <a:xfrm>
            <a:off x="7621710" y="2494175"/>
            <a:ext cx="237399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56" name="Rectangle 64"/>
          <p:cNvSpPr>
            <a:spLocks noChangeArrowheads="1"/>
          </p:cNvSpPr>
          <p:nvPr/>
        </p:nvSpPr>
        <p:spPr bwMode="auto">
          <a:xfrm>
            <a:off x="7889958" y="2494175"/>
            <a:ext cx="237399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57" name="Text Box 65"/>
          <p:cNvSpPr txBox="1">
            <a:spLocks noChangeArrowheads="1"/>
          </p:cNvSpPr>
          <p:nvPr/>
        </p:nvSpPr>
        <p:spPr bwMode="auto">
          <a:xfrm>
            <a:off x="7857768" y="2446153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58" name="Text Box 66"/>
          <p:cNvSpPr txBox="1">
            <a:spLocks noChangeArrowheads="1"/>
          </p:cNvSpPr>
          <p:nvPr/>
        </p:nvSpPr>
        <p:spPr bwMode="auto">
          <a:xfrm>
            <a:off x="7598909" y="2449155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60" name="Line 68"/>
          <p:cNvSpPr>
            <a:spLocks noChangeShapeType="1"/>
          </p:cNvSpPr>
          <p:nvPr/>
        </p:nvSpPr>
        <p:spPr bwMode="auto">
          <a:xfrm>
            <a:off x="7686090" y="1953933"/>
            <a:ext cx="81815" cy="2701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61" name="Rectangle 69"/>
          <p:cNvSpPr>
            <a:spLocks noChangeArrowheads="1"/>
          </p:cNvSpPr>
          <p:nvPr/>
        </p:nvSpPr>
        <p:spPr bwMode="auto">
          <a:xfrm>
            <a:off x="5388550" y="2765796"/>
            <a:ext cx="564661" cy="45320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62" name="Rectangle 70"/>
          <p:cNvSpPr>
            <a:spLocks noChangeArrowheads="1"/>
          </p:cNvSpPr>
          <p:nvPr/>
        </p:nvSpPr>
        <p:spPr bwMode="auto">
          <a:xfrm>
            <a:off x="5418057" y="3037417"/>
            <a:ext cx="238740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63" name="Rectangle 71"/>
          <p:cNvSpPr>
            <a:spLocks noChangeArrowheads="1"/>
          </p:cNvSpPr>
          <p:nvPr/>
        </p:nvSpPr>
        <p:spPr bwMode="auto">
          <a:xfrm>
            <a:off x="5684963" y="3037417"/>
            <a:ext cx="238740" cy="136561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64" name="Text Box 72"/>
          <p:cNvSpPr txBox="1">
            <a:spLocks noChangeArrowheads="1"/>
          </p:cNvSpPr>
          <p:nvPr/>
        </p:nvSpPr>
        <p:spPr bwMode="auto">
          <a:xfrm>
            <a:off x="5652774" y="2989396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65" name="Text Box 73"/>
          <p:cNvSpPr txBox="1">
            <a:spLocks noChangeArrowheads="1"/>
          </p:cNvSpPr>
          <p:nvPr/>
        </p:nvSpPr>
        <p:spPr bwMode="auto">
          <a:xfrm>
            <a:off x="5395256" y="2992397"/>
            <a:ext cx="155584" cy="2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66" name="Text Box 74"/>
          <p:cNvSpPr txBox="1">
            <a:spLocks noChangeArrowheads="1"/>
          </p:cNvSpPr>
          <p:nvPr/>
        </p:nvSpPr>
        <p:spPr bwMode="auto">
          <a:xfrm>
            <a:off x="5470365" y="2717774"/>
            <a:ext cx="340674" cy="319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/>
              <a:t>21</a:t>
            </a:r>
          </a:p>
        </p:txBody>
      </p:sp>
      <p:sp>
        <p:nvSpPr>
          <p:cNvPr id="67" name="Line 75"/>
          <p:cNvSpPr>
            <a:spLocks noChangeShapeType="1"/>
          </p:cNvSpPr>
          <p:nvPr/>
        </p:nvSpPr>
        <p:spPr bwMode="auto">
          <a:xfrm flipH="1">
            <a:off x="5670210" y="2522687"/>
            <a:ext cx="101934" cy="2716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68" name="TextBox 67"/>
          <p:cNvSpPr txBox="1"/>
          <p:nvPr/>
        </p:nvSpPr>
        <p:spPr>
          <a:xfrm>
            <a:off x="297051" y="1385506"/>
            <a:ext cx="449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First we take our N-item array (shown here as a tree) and </a:t>
            </a:r>
            <a:r>
              <a:rPr lang="en-US" sz="2200" dirty="0" smtClean="0">
                <a:solidFill>
                  <a:srgbClr val="6600CC"/>
                </a:solidFill>
              </a:rPr>
              <a:t>convert it into a </a:t>
            </a:r>
            <a:r>
              <a:rPr lang="en-US" sz="2200" dirty="0" err="1" smtClean="0">
                <a:solidFill>
                  <a:srgbClr val="6600CC"/>
                </a:solidFill>
              </a:rPr>
              <a:t>maxheap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268492" y="2652732"/>
            <a:ext cx="4505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 do this from the </a:t>
            </a:r>
            <a:r>
              <a:rPr lang="en-US" sz="2200" dirty="0" smtClean="0">
                <a:solidFill>
                  <a:srgbClr val="6600CC"/>
                </a:solidFill>
              </a:rPr>
              <a:t>bottom up </a:t>
            </a:r>
            <a:r>
              <a:rPr lang="en-US" sz="2200" dirty="0" smtClean="0"/>
              <a:t>by converting successively larger </a:t>
            </a:r>
            <a:r>
              <a:rPr lang="en-US" sz="2200" dirty="0" err="1" smtClean="0">
                <a:solidFill>
                  <a:srgbClr val="6600CC"/>
                </a:solidFill>
              </a:rPr>
              <a:t>subtrees</a:t>
            </a:r>
            <a:r>
              <a:rPr lang="en-US" sz="2200" dirty="0" smtClean="0">
                <a:solidFill>
                  <a:srgbClr val="6600CC"/>
                </a:solidFill>
              </a:rPr>
              <a:t> </a:t>
            </a:r>
            <a:r>
              <a:rPr lang="en-US" sz="2200" dirty="0" smtClean="0"/>
              <a:t>into </a:t>
            </a:r>
            <a:r>
              <a:rPr lang="en-US" sz="2200" dirty="0" err="1" smtClean="0">
                <a:solidFill>
                  <a:srgbClr val="6600CC"/>
                </a:solidFill>
              </a:rPr>
              <a:t>maxheaps</a:t>
            </a:r>
            <a:r>
              <a:rPr lang="en-US" sz="2200" dirty="0" smtClean="0">
                <a:solidFill>
                  <a:srgbClr val="6600CC"/>
                </a:solidFill>
              </a:rPr>
              <a:t> </a:t>
            </a:r>
            <a:r>
              <a:rPr lang="en-US" sz="2200" dirty="0" smtClean="0"/>
              <a:t>until the entire tree has been converted.</a:t>
            </a:r>
          </a:p>
        </p:txBody>
      </p:sp>
      <p:sp>
        <p:nvSpPr>
          <p:cNvPr id="134" name="Rounded Rectangle 133"/>
          <p:cNvSpPr/>
          <p:nvPr/>
        </p:nvSpPr>
        <p:spPr bwMode="auto">
          <a:xfrm>
            <a:off x="5215604" y="2156524"/>
            <a:ext cx="1076632" cy="1139758"/>
          </a:xfrm>
          <a:prstGeom prst="roundRect">
            <a:avLst/>
          </a:prstGeom>
          <a:noFill/>
          <a:ln w="28575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 bwMode="auto">
          <a:xfrm>
            <a:off x="6875719" y="1550356"/>
            <a:ext cx="1364272" cy="1243951"/>
          </a:xfrm>
          <a:prstGeom prst="roundRect">
            <a:avLst/>
          </a:prstGeom>
          <a:noFill/>
          <a:ln w="28575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233519" y="1536049"/>
            <a:ext cx="1645145" cy="1760233"/>
          </a:xfrm>
          <a:prstGeom prst="roundRect">
            <a:avLst/>
          </a:prstGeom>
          <a:noFill/>
          <a:ln w="28575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5233913" y="930529"/>
            <a:ext cx="3006078" cy="2365753"/>
          </a:xfrm>
          <a:prstGeom prst="roundRect">
            <a:avLst/>
          </a:prstGeom>
          <a:noFill/>
          <a:ln w="28575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Text Box 45"/>
          <p:cNvSpPr txBox="1">
            <a:spLocks noChangeArrowheads="1"/>
          </p:cNvSpPr>
          <p:nvPr/>
        </p:nvSpPr>
        <p:spPr bwMode="auto">
          <a:xfrm>
            <a:off x="5778850" y="2213549"/>
            <a:ext cx="234717" cy="319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/>
              <a:t>1</a:t>
            </a:r>
          </a:p>
        </p:txBody>
      </p:sp>
      <p:sp>
        <p:nvSpPr>
          <p:cNvPr id="52" name="Text Box 60"/>
          <p:cNvSpPr txBox="1">
            <a:spLocks noChangeArrowheads="1"/>
          </p:cNvSpPr>
          <p:nvPr/>
        </p:nvSpPr>
        <p:spPr bwMode="auto">
          <a:xfrm>
            <a:off x="7012788" y="2203045"/>
            <a:ext cx="312508" cy="319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 smtClean="0"/>
              <a:t> 4</a:t>
            </a:r>
            <a:endParaRPr lang="en-US" sz="1600" dirty="0"/>
          </a:p>
        </p:txBody>
      </p:sp>
      <p:sp>
        <p:nvSpPr>
          <p:cNvPr id="59" name="Text Box 67"/>
          <p:cNvSpPr txBox="1">
            <a:spLocks noChangeArrowheads="1"/>
          </p:cNvSpPr>
          <p:nvPr/>
        </p:nvSpPr>
        <p:spPr bwMode="auto">
          <a:xfrm>
            <a:off x="7667312" y="2186537"/>
            <a:ext cx="340674" cy="319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18</a:t>
            </a: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7373581" y="1610280"/>
            <a:ext cx="261541" cy="319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/>
              <a:t>9</a:t>
            </a:r>
          </a:p>
        </p:txBody>
      </p:sp>
      <p:sp>
        <p:nvSpPr>
          <p:cNvPr id="45" name="Rectangle 53"/>
          <p:cNvSpPr>
            <a:spLocks noChangeArrowheads="1"/>
          </p:cNvSpPr>
          <p:nvPr/>
        </p:nvSpPr>
        <p:spPr bwMode="auto">
          <a:xfrm>
            <a:off x="6240236" y="1919418"/>
            <a:ext cx="201186" cy="120054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6716375" y="996506"/>
            <a:ext cx="261541" cy="319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/>
              <a:t>0</a:t>
            </a:r>
          </a:p>
        </p:txBody>
      </p: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6077268" y="1623331"/>
            <a:ext cx="261541" cy="319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/>
              <a:t>3</a:t>
            </a:r>
          </a:p>
        </p:txBody>
      </p:sp>
      <p:sp>
        <p:nvSpPr>
          <p:cNvPr id="141" name="Rounded Rectangular Callout 140"/>
          <p:cNvSpPr/>
          <p:nvPr/>
        </p:nvSpPr>
        <p:spPr bwMode="auto">
          <a:xfrm>
            <a:off x="6130031" y="3612847"/>
            <a:ext cx="2165203" cy="1229318"/>
          </a:xfrm>
          <a:prstGeom prst="wedgeRoundRectCallout">
            <a:avLst>
              <a:gd name="adj1" fmla="val -54533"/>
              <a:gd name="adj2" fmla="val -10457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subtree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is now a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maxheap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2" name="Rounded Rectangular Callout 141"/>
          <p:cNvSpPr/>
          <p:nvPr/>
        </p:nvSpPr>
        <p:spPr bwMode="auto">
          <a:xfrm>
            <a:off x="5358820" y="3477759"/>
            <a:ext cx="2165203" cy="1229318"/>
          </a:xfrm>
          <a:prstGeom prst="wedgeRoundRectCallout">
            <a:avLst>
              <a:gd name="adj1" fmla="val 52966"/>
              <a:gd name="adj2" fmla="val -11217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subtree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is now a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maxheap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3" name="Rounded Rectangular Callout 142"/>
          <p:cNvSpPr/>
          <p:nvPr/>
        </p:nvSpPr>
        <p:spPr bwMode="auto">
          <a:xfrm>
            <a:off x="6611759" y="3357216"/>
            <a:ext cx="2165203" cy="1229318"/>
          </a:xfrm>
          <a:prstGeom prst="wedgeRoundRectCallout">
            <a:avLst>
              <a:gd name="adj1" fmla="val -52613"/>
              <a:gd name="adj2" fmla="val -961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subtree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is now a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maxheap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4" name="Rounded Rectangular Callout 143"/>
          <p:cNvSpPr/>
          <p:nvPr/>
        </p:nvSpPr>
        <p:spPr bwMode="auto">
          <a:xfrm>
            <a:off x="5629634" y="3746195"/>
            <a:ext cx="2665600" cy="1229318"/>
          </a:xfrm>
          <a:prstGeom prst="wedgeRoundRectCallout">
            <a:avLst>
              <a:gd name="adj1" fmla="val 14094"/>
              <a:gd name="adj2" fmla="val -11809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Finally, th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 entire tree (the array</a:t>
            </a:r>
            <a:r>
              <a:rPr lang="en-US" sz="1800" dirty="0" smtClean="0"/>
              <a:t>)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now a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maxheap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4" name="Text Box 52"/>
          <p:cNvSpPr txBox="1">
            <a:spLocks noChangeArrowheads="1"/>
          </p:cNvSpPr>
          <p:nvPr/>
        </p:nvSpPr>
        <p:spPr bwMode="auto">
          <a:xfrm>
            <a:off x="6364971" y="2198543"/>
            <a:ext cx="261541" cy="319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/>
              <a:t>5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378011" y="4883595"/>
            <a:ext cx="4359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Then we repeatedly </a:t>
            </a:r>
            <a:r>
              <a:rPr lang="en-US" sz="2200" dirty="0" smtClean="0">
                <a:solidFill>
                  <a:srgbClr val="6600CC"/>
                </a:solidFill>
              </a:rPr>
              <a:t>extract the </a:t>
            </a:r>
            <a:r>
              <a:rPr lang="en-US" sz="2200" dirty="0" err="1" smtClean="0">
                <a:solidFill>
                  <a:srgbClr val="FF3300"/>
                </a:solidFill>
              </a:rPr>
              <a:t>j</a:t>
            </a:r>
            <a:r>
              <a:rPr lang="en-US" sz="2200" baseline="30000" dirty="0" err="1" smtClean="0">
                <a:solidFill>
                  <a:srgbClr val="FF3300"/>
                </a:solidFill>
              </a:rPr>
              <a:t>th</a:t>
            </a:r>
            <a:r>
              <a:rPr lang="en-US" sz="2200" dirty="0" smtClean="0">
                <a:solidFill>
                  <a:srgbClr val="6600CC"/>
                </a:solidFill>
              </a:rPr>
              <a:t> largest item</a:t>
            </a:r>
            <a:r>
              <a:rPr lang="en-US" sz="2200" dirty="0" smtClean="0"/>
              <a:t> from the </a:t>
            </a:r>
            <a:r>
              <a:rPr lang="en-US" sz="2200" dirty="0" err="1" smtClean="0"/>
              <a:t>maxheap</a:t>
            </a:r>
            <a:r>
              <a:rPr lang="en-US" sz="2200" dirty="0" smtClean="0"/>
              <a:t> and place that item </a:t>
            </a:r>
            <a:br>
              <a:rPr lang="en-US" sz="2200" dirty="0" smtClean="0"/>
            </a:br>
            <a:r>
              <a:rPr lang="en-US" sz="2200" dirty="0" smtClean="0">
                <a:solidFill>
                  <a:srgbClr val="6600CC"/>
                </a:solidFill>
              </a:rPr>
              <a:t>back into the array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rgbClr val="FF3300"/>
                </a:solidFill>
              </a:rPr>
              <a:t>j</a:t>
            </a:r>
            <a:r>
              <a:rPr lang="en-US" sz="2200" dirty="0" smtClean="0">
                <a:solidFill>
                  <a:srgbClr val="6600CC"/>
                </a:solidFill>
              </a:rPr>
              <a:t> slots from the end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49" name="Rectangle 4"/>
          <p:cNvSpPr>
            <a:spLocks noChangeArrowheads="1"/>
          </p:cNvSpPr>
          <p:nvPr/>
        </p:nvSpPr>
        <p:spPr bwMode="auto">
          <a:xfrm>
            <a:off x="5273366" y="5215846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0" name="Rectangle 5"/>
          <p:cNvSpPr>
            <a:spLocks noChangeArrowheads="1"/>
          </p:cNvSpPr>
          <p:nvPr/>
        </p:nvSpPr>
        <p:spPr bwMode="auto">
          <a:xfrm>
            <a:off x="5730566" y="5215846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51" name="Rectangle 6"/>
          <p:cNvSpPr>
            <a:spLocks noChangeArrowheads="1"/>
          </p:cNvSpPr>
          <p:nvPr/>
        </p:nvSpPr>
        <p:spPr bwMode="auto">
          <a:xfrm>
            <a:off x="6187766" y="5215846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152" name="Rectangle 7"/>
          <p:cNvSpPr>
            <a:spLocks noChangeArrowheads="1"/>
          </p:cNvSpPr>
          <p:nvPr/>
        </p:nvSpPr>
        <p:spPr bwMode="auto">
          <a:xfrm>
            <a:off x="6644966" y="5215846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3" name="Rectangle 8"/>
          <p:cNvSpPr>
            <a:spLocks noChangeArrowheads="1"/>
          </p:cNvSpPr>
          <p:nvPr/>
        </p:nvSpPr>
        <p:spPr bwMode="auto">
          <a:xfrm>
            <a:off x="7102166" y="5215846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4" name="Rectangle 9"/>
          <p:cNvSpPr>
            <a:spLocks noChangeArrowheads="1"/>
          </p:cNvSpPr>
          <p:nvPr/>
        </p:nvSpPr>
        <p:spPr bwMode="auto">
          <a:xfrm>
            <a:off x="7559366" y="5215846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155" name="Rectangle 10"/>
          <p:cNvSpPr>
            <a:spLocks noChangeArrowheads="1"/>
          </p:cNvSpPr>
          <p:nvPr/>
        </p:nvSpPr>
        <p:spPr bwMode="auto">
          <a:xfrm>
            <a:off x="8016566" y="5215846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56" name="Rectangle 11"/>
          <p:cNvSpPr>
            <a:spLocks noChangeArrowheads="1"/>
          </p:cNvSpPr>
          <p:nvPr/>
        </p:nvSpPr>
        <p:spPr bwMode="auto">
          <a:xfrm>
            <a:off x="8473766" y="5215846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157" name="Group 168"/>
          <p:cNvGrpSpPr>
            <a:grpSpLocks/>
          </p:cNvGrpSpPr>
          <p:nvPr/>
        </p:nvGrpSpPr>
        <p:grpSpPr bwMode="auto">
          <a:xfrm>
            <a:off x="6187766" y="5241246"/>
            <a:ext cx="457200" cy="533400"/>
            <a:chOff x="2167" y="960"/>
            <a:chExt cx="288" cy="336"/>
          </a:xfrm>
        </p:grpSpPr>
        <p:sp>
          <p:nvSpPr>
            <p:cNvPr id="158" name="Line 169" hidden="1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Line 170" hidden="1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0" name="Rectangle 159"/>
          <p:cNvSpPr/>
          <p:nvPr/>
        </p:nvSpPr>
        <p:spPr>
          <a:xfrm>
            <a:off x="5260666" y="52898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5260666" y="5215846"/>
            <a:ext cx="3670300" cy="609600"/>
            <a:chOff x="-3175000" y="5791200"/>
            <a:chExt cx="3670300" cy="609600"/>
          </a:xfrm>
        </p:grpSpPr>
        <p:sp>
          <p:nvSpPr>
            <p:cNvPr id="162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63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4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165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6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67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68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9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170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172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1" name="Rectangle 170"/>
            <p:cNvSpPr/>
            <p:nvPr/>
          </p:nvSpPr>
          <p:spPr>
            <a:xfrm>
              <a:off x="-3175000" y="5865167"/>
              <a:ext cx="510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18</a:t>
              </a:r>
              <a:endParaRPr lang="en-US" dirty="0"/>
            </a:p>
          </p:txBody>
        </p:sp>
      </p:grpSp>
      <p:cxnSp>
        <p:nvCxnSpPr>
          <p:cNvPr id="174" name="Straight Arrow Connector 173"/>
          <p:cNvCxnSpPr/>
          <p:nvPr/>
        </p:nvCxnSpPr>
        <p:spPr bwMode="auto">
          <a:xfrm flipV="1">
            <a:off x="8397566" y="592852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5" name="Rectangle 174"/>
          <p:cNvSpPr/>
          <p:nvPr/>
        </p:nvSpPr>
        <p:spPr>
          <a:xfrm>
            <a:off x="4790766" y="6015946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4904509" y="779318"/>
            <a:ext cx="3948546" cy="4340736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8" name="Rectangle 4"/>
          <p:cNvSpPr>
            <a:spLocks noChangeArrowheads="1"/>
          </p:cNvSpPr>
          <p:nvPr/>
        </p:nvSpPr>
        <p:spPr bwMode="auto">
          <a:xfrm>
            <a:off x="5273366" y="5215845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9" name="Rectangle 5"/>
          <p:cNvSpPr>
            <a:spLocks noChangeArrowheads="1"/>
          </p:cNvSpPr>
          <p:nvPr/>
        </p:nvSpPr>
        <p:spPr bwMode="auto">
          <a:xfrm>
            <a:off x="5730566" y="5215845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0" name="Rectangle 6"/>
          <p:cNvSpPr>
            <a:spLocks noChangeArrowheads="1"/>
          </p:cNvSpPr>
          <p:nvPr/>
        </p:nvSpPr>
        <p:spPr bwMode="auto">
          <a:xfrm>
            <a:off x="6187766" y="5215845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81" name="Rectangle 7"/>
          <p:cNvSpPr>
            <a:spLocks noChangeArrowheads="1"/>
          </p:cNvSpPr>
          <p:nvPr/>
        </p:nvSpPr>
        <p:spPr bwMode="auto">
          <a:xfrm>
            <a:off x="6644966" y="5215845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82" name="Rectangle 8"/>
          <p:cNvSpPr>
            <a:spLocks noChangeArrowheads="1"/>
          </p:cNvSpPr>
          <p:nvPr/>
        </p:nvSpPr>
        <p:spPr bwMode="auto">
          <a:xfrm>
            <a:off x="7102166" y="5215845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3" name="Rectangle 9"/>
          <p:cNvSpPr>
            <a:spLocks noChangeArrowheads="1"/>
          </p:cNvSpPr>
          <p:nvPr/>
        </p:nvSpPr>
        <p:spPr bwMode="auto">
          <a:xfrm>
            <a:off x="7559366" y="5215845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184" name="Rectangle 10"/>
          <p:cNvSpPr>
            <a:spLocks noChangeArrowheads="1"/>
          </p:cNvSpPr>
          <p:nvPr/>
        </p:nvSpPr>
        <p:spPr bwMode="auto">
          <a:xfrm>
            <a:off x="8016566" y="5215845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5" name="Rectangle 11"/>
          <p:cNvSpPr>
            <a:spLocks noChangeArrowheads="1"/>
          </p:cNvSpPr>
          <p:nvPr/>
        </p:nvSpPr>
        <p:spPr bwMode="auto">
          <a:xfrm>
            <a:off x="8473766" y="5215845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21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186" name="Group 168"/>
          <p:cNvGrpSpPr>
            <a:grpSpLocks/>
          </p:cNvGrpSpPr>
          <p:nvPr/>
        </p:nvGrpSpPr>
        <p:grpSpPr bwMode="auto">
          <a:xfrm>
            <a:off x="6187766" y="5241245"/>
            <a:ext cx="457200" cy="533400"/>
            <a:chOff x="2167" y="960"/>
            <a:chExt cx="288" cy="336"/>
          </a:xfrm>
        </p:grpSpPr>
        <p:sp>
          <p:nvSpPr>
            <p:cNvPr id="187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9" name="Rectangle 188"/>
          <p:cNvSpPr/>
          <p:nvPr/>
        </p:nvSpPr>
        <p:spPr>
          <a:xfrm>
            <a:off x="5260666" y="528981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grpSp>
        <p:nvGrpSpPr>
          <p:cNvPr id="190" name="Group 189"/>
          <p:cNvGrpSpPr/>
          <p:nvPr/>
        </p:nvGrpSpPr>
        <p:grpSpPr>
          <a:xfrm>
            <a:off x="5273366" y="5217347"/>
            <a:ext cx="3657600" cy="609600"/>
            <a:chOff x="-3162300" y="5791200"/>
            <a:chExt cx="3657600" cy="609600"/>
          </a:xfrm>
        </p:grpSpPr>
        <p:sp>
          <p:nvSpPr>
            <p:cNvPr id="1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3300"/>
                  </a:solidFill>
                </a:rPr>
                <a:t>21</a:t>
              </a:r>
              <a:endParaRPr lang="en-US" dirty="0">
                <a:solidFill>
                  <a:srgbClr val="FF3300"/>
                </a:solidFill>
              </a:endParaRPr>
            </a:p>
          </p:txBody>
        </p:sp>
        <p:grpSp>
          <p:nvGrpSpPr>
            <p:cNvPr id="1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201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</p:grpSp>
      <p:cxnSp>
        <p:nvCxnSpPr>
          <p:cNvPr id="203" name="Straight Arrow Connector 202"/>
          <p:cNvCxnSpPr/>
          <p:nvPr/>
        </p:nvCxnSpPr>
        <p:spPr bwMode="auto">
          <a:xfrm flipV="1">
            <a:off x="7864166" y="5917331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" name="Rectangle 203"/>
          <p:cNvSpPr/>
          <p:nvPr/>
        </p:nvSpPr>
        <p:spPr>
          <a:xfrm>
            <a:off x="4790766" y="601594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18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>
            <a:off x="5382704" y="3828481"/>
            <a:ext cx="3232001" cy="1229318"/>
          </a:xfrm>
          <a:prstGeom prst="downArrow">
            <a:avLst/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array below is what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we arrived at from the steps above…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6278004" y="6041539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etc</a:t>
            </a:r>
            <a:r>
              <a:rPr lang="en-US" dirty="0" smtClean="0"/>
              <a:t>, etc…</a:t>
            </a:r>
            <a:endParaRPr lang="en-US" dirty="0"/>
          </a:p>
        </p:txBody>
      </p:sp>
      <p:sp>
        <p:nvSpPr>
          <p:cNvPr id="212" name="TextBox 211"/>
          <p:cNvSpPr txBox="1"/>
          <p:nvPr/>
        </p:nvSpPr>
        <p:spPr>
          <a:xfrm>
            <a:off x="5620278" y="1186904"/>
            <a:ext cx="2624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600CC"/>
                </a:solidFill>
              </a:rPr>
              <a:t>Alright, now let’s see the details!</a:t>
            </a:r>
            <a:endParaRPr lang="en-US" dirty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1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209 L 0.02795 -0.07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356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02621 0.075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0.0375 0.0833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16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-0.00069 L -0.03646 -0.0840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-0.07338 L 0.06215 -0.1657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-463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023 L -0.0283 0.0905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15 -0.16574 L 0.13142 -0.25069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-425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L -0.07187 0.0928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6" y="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57 0.09004 L -0.0368 0.1837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467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03073 -0.0879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46 L 0.39583 -0.00046 L 0.4 -0.1081 " pathEditMode="relative" rAng="0" ptsTypes="AAA">
                                      <p:cBhvr>
                                        <p:cTn id="193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"/>
                            </p:stCondLst>
                            <p:childTnLst>
                              <p:par>
                                <p:cTn id="1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34636 -0.00023 L 0.35 -0.10618 " pathEditMode="relative" rAng="0" ptsTypes="AAA">
                                      <p:cBhvr>
                                        <p:cTn id="243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-52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0" grpId="0" animBg="1"/>
      <p:bldP spid="176" grpId="0"/>
      <p:bldP spid="66" grpId="0"/>
      <p:bldP spid="66" grpId="1"/>
      <p:bldP spid="66" grpId="2"/>
      <p:bldP spid="68" grpId="0"/>
      <p:bldP spid="133" grpId="0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37" grpId="0"/>
      <p:bldP spid="59" grpId="0"/>
      <p:bldP spid="23" grpId="0"/>
      <p:bldP spid="10" grpId="0"/>
      <p:bldP spid="10" grpId="1"/>
      <p:bldP spid="31" grpId="0"/>
      <p:bldP spid="141" grpId="0" animBg="1"/>
      <p:bldP spid="141" grpId="5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44" grpId="0"/>
      <p:bldP spid="147" grpId="0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60" grpId="0"/>
      <p:bldP spid="160" grpId="1"/>
      <p:bldP spid="160" grpId="2"/>
      <p:bldP spid="175" grpId="0"/>
      <p:bldP spid="175" grpId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9" grpId="0"/>
      <p:bldP spid="189" grpId="1"/>
      <p:bldP spid="189" grpId="2"/>
      <p:bldP spid="204" grpId="0"/>
      <p:bldP spid="204" grpId="1"/>
      <p:bldP spid="205" grpId="0" animBg="1"/>
      <p:bldP spid="205" grpId="1" animBg="1"/>
      <p:bldP spid="209" grpId="0"/>
      <p:bldP spid="2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Box 220"/>
          <p:cNvSpPr txBox="1"/>
          <p:nvPr/>
        </p:nvSpPr>
        <p:spPr>
          <a:xfrm>
            <a:off x="249383" y="954933"/>
            <a:ext cx="8717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Our efficient </a:t>
            </a:r>
            <a:r>
              <a:rPr lang="en-US" sz="2000" dirty="0" err="1" smtClean="0">
                <a:solidFill>
                  <a:srgbClr val="002060"/>
                </a:solidFill>
              </a:rPr>
              <a:t>Heapsort</a:t>
            </a:r>
            <a:r>
              <a:rPr lang="en-US" sz="2000" dirty="0" smtClean="0">
                <a:solidFill>
                  <a:srgbClr val="002060"/>
                </a:solidFill>
              </a:rPr>
              <a:t> requires </a:t>
            </a:r>
            <a:r>
              <a:rPr lang="en-US" sz="2000" dirty="0" smtClean="0">
                <a:solidFill>
                  <a:srgbClr val="6600CC"/>
                </a:solidFill>
              </a:rPr>
              <a:t>two different steps </a:t>
            </a:r>
            <a:r>
              <a:rPr lang="en-US" sz="2000" dirty="0" smtClean="0">
                <a:solidFill>
                  <a:srgbClr val="002060"/>
                </a:solidFill>
              </a:rPr>
              <a:t>to complete.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Efficient </a:t>
            </a:r>
            <a:r>
              <a:rPr lang="en-US" dirty="0" err="1" smtClean="0"/>
              <a:t>Heapsort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9825" y="1626161"/>
            <a:ext cx="7067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Step #1:</a:t>
            </a:r>
            <a:br>
              <a:rPr lang="en-US" sz="2000" dirty="0" smtClean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Convert your randomly-arranged tree into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smtClean="0"/>
              <a:t>by </a:t>
            </a:r>
            <a:r>
              <a:rPr lang="en-US" sz="2000" dirty="0" smtClean="0">
                <a:solidFill>
                  <a:srgbClr val="6600CC"/>
                </a:solidFill>
              </a:rPr>
              <a:t>cleverly shuffling around </a:t>
            </a:r>
            <a:r>
              <a:rPr lang="en-US" sz="2000" dirty="0" smtClean="0"/>
              <a:t>the values in the array.</a:t>
            </a:r>
            <a:endParaRPr lang="en-US" sz="20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457200" y="2757309"/>
            <a:ext cx="3657600" cy="609600"/>
            <a:chOff x="381000" y="2997200"/>
            <a:chExt cx="3657600" cy="609600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67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68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876800" y="2757309"/>
            <a:ext cx="3657600" cy="609600"/>
            <a:chOff x="4800600" y="2997200"/>
            <a:chExt cx="3657600" cy="609600"/>
          </a:xfrm>
        </p:grpSpPr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4800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21</a:t>
              </a:r>
              <a:endParaRPr lang="en-US" dirty="0"/>
            </a:p>
          </p:txBody>
        </p:sp>
        <p:sp>
          <p:nvSpPr>
            <p:cNvPr id="78" name="Rectangle 5"/>
            <p:cNvSpPr>
              <a:spLocks noChangeArrowheads="1"/>
            </p:cNvSpPr>
            <p:nvPr/>
          </p:nvSpPr>
          <p:spPr bwMode="auto">
            <a:xfrm>
              <a:off x="5257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79" name="Rectangle 6"/>
            <p:cNvSpPr>
              <a:spLocks noChangeArrowheads="1"/>
            </p:cNvSpPr>
            <p:nvPr/>
          </p:nvSpPr>
          <p:spPr bwMode="auto">
            <a:xfrm>
              <a:off x="5715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18</a:t>
              </a:r>
              <a:endParaRPr lang="en-US" dirty="0"/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6172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81" name="Rectangle 8"/>
            <p:cNvSpPr>
              <a:spLocks noChangeArrowheads="1"/>
            </p:cNvSpPr>
            <p:nvPr/>
          </p:nvSpPr>
          <p:spPr bwMode="auto">
            <a:xfrm>
              <a:off x="6629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auto">
            <a:xfrm>
              <a:off x="7086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7543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800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grpSp>
          <p:nvGrpSpPr>
            <p:cNvPr id="85" name="Group 168"/>
            <p:cNvGrpSpPr>
              <a:grpSpLocks/>
            </p:cNvGrpSpPr>
            <p:nvPr/>
          </p:nvGrpSpPr>
          <p:grpSpPr bwMode="auto">
            <a:xfrm>
              <a:off x="5715000" y="3022600"/>
              <a:ext cx="457200" cy="533400"/>
              <a:chOff x="2167" y="960"/>
              <a:chExt cx="288" cy="336"/>
            </a:xfrm>
          </p:grpSpPr>
          <p:sp>
            <p:nvSpPr>
              <p:cNvPr id="86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cxnSp>
        <p:nvCxnSpPr>
          <p:cNvPr id="89" name="Straight Arrow Connector 88"/>
          <p:cNvCxnSpPr/>
          <p:nvPr/>
        </p:nvCxnSpPr>
        <p:spPr bwMode="auto">
          <a:xfrm>
            <a:off x="4343400" y="3062109"/>
            <a:ext cx="381000" cy="0"/>
          </a:xfrm>
          <a:prstGeom prst="straightConnector1">
            <a:avLst/>
          </a:prstGeom>
          <a:solidFill>
            <a:srgbClr val="FFEFFF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" name="Group 12"/>
          <p:cNvGrpSpPr>
            <a:grpSpLocks/>
          </p:cNvGrpSpPr>
          <p:nvPr/>
        </p:nvGrpSpPr>
        <p:grpSpPr bwMode="auto">
          <a:xfrm>
            <a:off x="685800" y="3662978"/>
            <a:ext cx="3276600" cy="2508250"/>
            <a:chOff x="3696" y="2126"/>
            <a:chExt cx="2064" cy="1580"/>
          </a:xfrm>
        </p:grpSpPr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3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4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0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1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8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4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5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26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1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2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33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141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6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7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148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4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55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4876800" y="3688378"/>
            <a:ext cx="3276600" cy="2520950"/>
            <a:chOff x="3696" y="2118"/>
            <a:chExt cx="2064" cy="1588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39" y="2118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21</a:t>
              </a:r>
              <a:endParaRPr lang="en-US" dirty="0"/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13" y="2507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18</a:t>
              </a:r>
              <a:endParaRPr lang="en-US" dirty="0"/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885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220740" y="6180083"/>
            <a:ext cx="8969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Let’s learn the algorithm to perform this conversion.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7035800" y="98089"/>
            <a:ext cx="2186384" cy="1526650"/>
            <a:chOff x="7116280" y="-81541"/>
            <a:chExt cx="2026100" cy="1526650"/>
          </a:xfrm>
        </p:grpSpPr>
        <p:sp>
          <p:nvSpPr>
            <p:cNvPr id="7" name="Oval Callout 6"/>
            <p:cNvSpPr/>
            <p:nvPr/>
          </p:nvSpPr>
          <p:spPr bwMode="auto">
            <a:xfrm>
              <a:off x="7116280" y="-81541"/>
              <a:ext cx="2025664" cy="1526650"/>
            </a:xfrm>
            <a:prstGeom prst="wedgeEllipseCallout">
              <a:avLst>
                <a:gd name="adj1" fmla="val -62048"/>
                <a:gd name="adj2" fmla="val 183854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23" name="Oval Callout 222"/>
            <p:cNvSpPr/>
            <p:nvPr/>
          </p:nvSpPr>
          <p:spPr bwMode="auto">
            <a:xfrm>
              <a:off x="7116716" y="-81541"/>
              <a:ext cx="2025664" cy="1526650"/>
            </a:xfrm>
            <a:prstGeom prst="wedgeEllipseCallout">
              <a:avLst>
                <a:gd name="adj1" fmla="val -95413"/>
                <a:gd name="adj2" fmla="val 12343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6" grpId="0"/>
      <p:bldP spid="2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45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 smtClean="0"/>
              <a:t>Step #1: Convert Your Random Binary Tree into a </a:t>
            </a:r>
            <a:r>
              <a:rPr lang="en-US" sz="2400" dirty="0" err="1" smtClean="0"/>
              <a:t>MaxHeap</a:t>
            </a:r>
            <a:endParaRPr lang="en-US" sz="24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457200" y="914400"/>
            <a:ext cx="85913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First we must find the </a:t>
            </a:r>
            <a:r>
              <a:rPr lang="en-US" dirty="0" smtClean="0">
                <a:solidFill>
                  <a:srgbClr val="6600CC"/>
                </a:solidFill>
                <a:latin typeface="Comic Sans MS" pitchFamily="66" charset="0"/>
              </a:rPr>
              <a:t>bottom-most</a:t>
            </a:r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, </a:t>
            </a:r>
            <a:r>
              <a:rPr lang="en-US" dirty="0" smtClean="0">
                <a:solidFill>
                  <a:srgbClr val="6600CC"/>
                </a:solidFill>
                <a:latin typeface="Comic Sans MS" pitchFamily="66" charset="0"/>
              </a:rPr>
              <a:t>right-most (BMRM)</a:t>
            </a:r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 node in your tree that </a:t>
            </a:r>
            <a:r>
              <a:rPr lang="en-US" dirty="0" smtClean="0">
                <a:latin typeface="Comic Sans MS" pitchFamily="66" charset="0"/>
              </a:rPr>
              <a:t>has</a:t>
            </a:r>
            <a:r>
              <a:rPr lang="en-US" dirty="0" smtClean="0">
                <a:solidFill>
                  <a:srgbClr val="6600CC"/>
                </a:solidFill>
                <a:latin typeface="Comic Sans MS" pitchFamily="66" charset="0"/>
              </a:rPr>
              <a:t> at least one child</a:t>
            </a:r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ounded Rectangular Callout 2"/>
          <p:cNvSpPr/>
          <p:nvPr/>
        </p:nvSpPr>
        <p:spPr bwMode="auto">
          <a:xfrm>
            <a:off x="2441050" y="3461318"/>
            <a:ext cx="2798859" cy="2053157"/>
          </a:xfrm>
          <a:prstGeom prst="wedgeRoundRectCallout">
            <a:avLst>
              <a:gd name="adj1" fmla="val 73179"/>
              <a:gd name="adj2" fmla="val 7408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1050" y="3530095"/>
            <a:ext cx="28107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I’m the bottom-most, right-most node in the tree…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But I have </a:t>
            </a:r>
            <a:r>
              <a:rPr lang="en-US" sz="2000" dirty="0">
                <a:solidFill>
                  <a:srgbClr val="FF3300"/>
                </a:solidFill>
              </a:rPr>
              <a:t>NO</a:t>
            </a:r>
            <a:r>
              <a:rPr lang="en-US" sz="2000" dirty="0"/>
              <a:t> children.</a:t>
            </a:r>
          </a:p>
        </p:txBody>
      </p:sp>
      <p:sp>
        <p:nvSpPr>
          <p:cNvPr id="338" name="Rectangle 337"/>
          <p:cNvSpPr/>
          <p:nvPr/>
        </p:nvSpPr>
        <p:spPr>
          <a:xfrm>
            <a:off x="5148015" y="2977336"/>
            <a:ext cx="28107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I’m the </a:t>
            </a:r>
            <a:r>
              <a:rPr lang="en-US" sz="1800" dirty="0" smtClean="0"/>
              <a:t>next  best choice for bottom-most, right-most node.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But I have NO </a:t>
            </a:r>
            <a:r>
              <a:rPr lang="en-US" sz="1800" dirty="0" smtClean="0"/>
              <a:t>children either!</a:t>
            </a:r>
            <a:endParaRPr lang="en-US" sz="1800" dirty="0"/>
          </a:p>
        </p:txBody>
      </p:sp>
      <p:sp>
        <p:nvSpPr>
          <p:cNvPr id="339" name="Rectangle 338"/>
          <p:cNvSpPr/>
          <p:nvPr/>
        </p:nvSpPr>
        <p:spPr>
          <a:xfrm>
            <a:off x="4472629" y="3515905"/>
            <a:ext cx="2810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I’ve got no</a:t>
            </a:r>
            <a:br>
              <a:rPr lang="en-US" sz="1800" dirty="0" smtClean="0"/>
            </a:br>
            <a:r>
              <a:rPr lang="en-US" sz="1800" dirty="0" smtClean="0"/>
              <a:t>child nodes either… </a:t>
            </a:r>
            <a:r>
              <a:rPr lang="en-US" sz="1800" dirty="0" smtClean="0">
                <a:sym typeface="Wingdings" pitchFamily="2" charset="2"/>
              </a:rPr>
              <a:t></a:t>
            </a:r>
            <a:endParaRPr lang="en-US" sz="1800" dirty="0"/>
          </a:p>
        </p:txBody>
      </p:sp>
      <p:sp>
        <p:nvSpPr>
          <p:cNvPr id="340" name="Rectangle 339"/>
          <p:cNvSpPr/>
          <p:nvPr/>
        </p:nvSpPr>
        <p:spPr>
          <a:xfrm>
            <a:off x="3647056" y="3517236"/>
            <a:ext cx="281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Nope… Not me.</a:t>
            </a:r>
            <a:endParaRPr lang="en-US" sz="1800" dirty="0"/>
          </a:p>
        </p:txBody>
      </p:sp>
      <p:sp>
        <p:nvSpPr>
          <p:cNvPr id="341" name="Rectangle 340"/>
          <p:cNvSpPr/>
          <p:nvPr/>
        </p:nvSpPr>
        <p:spPr>
          <a:xfrm>
            <a:off x="2711325" y="3207923"/>
            <a:ext cx="28107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I am the bottom-most, right-most node in the tree </a:t>
            </a:r>
            <a:r>
              <a:rPr lang="en-US" sz="1800" dirty="0" smtClean="0">
                <a:solidFill>
                  <a:srgbClr val="6600CC"/>
                </a:solidFill>
              </a:rPr>
              <a:t>with at least one child!</a:t>
            </a:r>
            <a:r>
              <a:rPr lang="en-US" sz="1800" dirty="0" smtClean="0"/>
              <a:t>  </a:t>
            </a:r>
            <a:r>
              <a:rPr lang="en-US" sz="1800" dirty="0" err="1" smtClean="0"/>
              <a:t>Woot</a:t>
            </a:r>
            <a:r>
              <a:rPr lang="en-US" sz="1800" dirty="0" smtClean="0"/>
              <a:t>!</a:t>
            </a:r>
            <a:endParaRPr lang="en-US" sz="1800" dirty="0"/>
          </a:p>
        </p:txBody>
      </p:sp>
      <p:sp>
        <p:nvSpPr>
          <p:cNvPr id="6" name="Right Arrow 5"/>
          <p:cNvSpPr/>
          <p:nvPr/>
        </p:nvSpPr>
        <p:spPr bwMode="auto">
          <a:xfrm rot="20886125">
            <a:off x="4447016" y="601211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My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child!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" name="Rounded Rectangle 6"/>
          <p:cNvSpPr/>
          <p:nvPr/>
        </p:nvSpPr>
        <p:spPr bwMode="auto">
          <a:xfrm>
            <a:off x="8295473" y="1880149"/>
            <a:ext cx="520701" cy="104957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8" name="Right Arrow 357"/>
          <p:cNvSpPr/>
          <p:nvPr/>
        </p:nvSpPr>
        <p:spPr bwMode="auto">
          <a:xfrm rot="520988">
            <a:off x="4679445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BMRM!</a:t>
            </a:r>
          </a:p>
        </p:txBody>
      </p:sp>
      <p:sp>
        <p:nvSpPr>
          <p:cNvPr id="361" name="Rectangle 360"/>
          <p:cNvSpPr/>
          <p:nvPr/>
        </p:nvSpPr>
        <p:spPr>
          <a:xfrm>
            <a:off x="441999" y="18222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So how do you quickly </a:t>
            </a:r>
            <a:br>
              <a:rPr lang="en-US" sz="2000" dirty="0" smtClean="0"/>
            </a:br>
            <a:r>
              <a:rPr lang="en-US" sz="2000" dirty="0" smtClean="0"/>
              <a:t>find this node?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2036E-6 L 0.29218 -0.0906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1" y="-453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48785E-6 L -0.05035 -0.0002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218 -0.09067 L 0.21475 -0.0909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" y="-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35 -0.00023 L -0.10121 -2.96296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-0.09091 L 0.11649 -0.0922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3" y="-6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21 -2.96296E-6 L -0.14948 0.0002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9 -0.09229 L 0.03663 -0.09368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3" y="-6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00023 L -0.20069 0.00023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3" grpId="0"/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4" grpId="0"/>
      <p:bldP spid="4" grpId="1"/>
      <p:bldP spid="338" grpId="0"/>
      <p:bldP spid="338" grpId="1"/>
      <p:bldP spid="339" grpId="0"/>
      <p:bldP spid="339" grpId="1"/>
      <p:bldP spid="340" grpId="0"/>
      <p:bldP spid="340" grpId="1"/>
      <p:bldP spid="341" grpId="0"/>
      <p:bldP spid="341" grpId="1"/>
      <p:bldP spid="6" grpId="0" animBg="1"/>
      <p:bldP spid="7" grpId="0" animBg="1"/>
      <p:bldP spid="7" grpId="1" animBg="1"/>
      <p:bldP spid="7" grpId="2" animBg="1"/>
      <p:bldP spid="7" grpId="3" animBg="1"/>
      <p:bldP spid="7" grpId="4" animBg="1"/>
      <p:bldP spid="358" grpId="0" animBg="1"/>
      <p:bldP spid="36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46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 smtClean="0"/>
              <a:t>Step #1: Convert Your Random Binary Tree into a </a:t>
            </a:r>
            <a:r>
              <a:rPr lang="en-US" sz="2400" dirty="0" err="1" smtClean="0"/>
              <a:t>MaxHeap</a:t>
            </a:r>
            <a:endParaRPr lang="en-US" sz="24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457200" y="914400"/>
            <a:ext cx="85913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First we must find the </a:t>
            </a:r>
            <a:r>
              <a:rPr lang="en-US" dirty="0" smtClean="0">
                <a:solidFill>
                  <a:srgbClr val="6600CC"/>
                </a:solidFill>
                <a:latin typeface="Comic Sans MS" pitchFamily="66" charset="0"/>
              </a:rPr>
              <a:t>bottom-most</a:t>
            </a:r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, </a:t>
            </a:r>
            <a:r>
              <a:rPr lang="en-US" dirty="0" smtClean="0">
                <a:solidFill>
                  <a:srgbClr val="6600CC"/>
                </a:solidFill>
                <a:latin typeface="Comic Sans MS" pitchFamily="66" charset="0"/>
              </a:rPr>
              <a:t>right-most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rgbClr val="6600CC"/>
                </a:solidFill>
                <a:latin typeface="Comic Sans MS" pitchFamily="66" charset="0"/>
              </a:rPr>
              <a:t>(BMRM) </a:t>
            </a:r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node in your tree that </a:t>
            </a:r>
            <a:r>
              <a:rPr lang="en-US" dirty="0" smtClean="0">
                <a:latin typeface="Comic Sans MS" pitchFamily="66" charset="0"/>
              </a:rPr>
              <a:t>has</a:t>
            </a:r>
            <a:r>
              <a:rPr lang="en-US" dirty="0" smtClean="0">
                <a:solidFill>
                  <a:srgbClr val="6600CC"/>
                </a:solidFill>
                <a:latin typeface="Comic Sans MS" pitchFamily="66" charset="0"/>
              </a:rPr>
              <a:t> at least one child</a:t>
            </a:r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Right Arrow 5"/>
          <p:cNvSpPr/>
          <p:nvPr/>
        </p:nvSpPr>
        <p:spPr bwMode="auto">
          <a:xfrm rot="20886125">
            <a:off x="4447016" y="601211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My</a:t>
            </a: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child!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58" name="Right Arrow 357"/>
          <p:cNvSpPr/>
          <p:nvPr/>
        </p:nvSpPr>
        <p:spPr bwMode="auto">
          <a:xfrm rot="520988">
            <a:off x="4679445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BMRM!</a:t>
            </a:r>
          </a:p>
        </p:txBody>
      </p:sp>
      <p:sp>
        <p:nvSpPr>
          <p:cNvPr id="9" name="Rectangle 8"/>
          <p:cNvSpPr/>
          <p:nvPr/>
        </p:nvSpPr>
        <p:spPr>
          <a:xfrm>
            <a:off x="441999" y="18222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So how do you quickly </a:t>
            </a:r>
            <a:br>
              <a:rPr lang="en-US" sz="2000" dirty="0" smtClean="0"/>
            </a:br>
            <a:r>
              <a:rPr lang="en-US" sz="2000" dirty="0" smtClean="0"/>
              <a:t>find this node?</a:t>
            </a:r>
            <a:endParaRPr lang="en-US" sz="2000" dirty="0"/>
          </a:p>
        </p:txBody>
      </p:sp>
      <p:sp>
        <p:nvSpPr>
          <p:cNvPr id="92" name="Rectangle 91"/>
          <p:cNvSpPr/>
          <p:nvPr/>
        </p:nvSpPr>
        <p:spPr>
          <a:xfrm>
            <a:off x="601578" y="2694163"/>
            <a:ext cx="42431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It’s easy… Remember your “tree” of </a:t>
            </a:r>
            <a:r>
              <a:rPr lang="en-US" sz="2000" dirty="0" smtClean="0">
                <a:solidFill>
                  <a:srgbClr val="FF3300"/>
                </a:solidFill>
              </a:rPr>
              <a:t>N nodes </a:t>
            </a:r>
            <a:r>
              <a:rPr lang="en-US" sz="2000" dirty="0" smtClean="0"/>
              <a:t>is really just an array holding </a:t>
            </a:r>
            <a:r>
              <a:rPr lang="en-US" sz="2000" dirty="0" smtClean="0">
                <a:solidFill>
                  <a:srgbClr val="FF3300"/>
                </a:solidFill>
              </a:rPr>
              <a:t>N values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93" name="Rectangle 92"/>
          <p:cNvSpPr/>
          <p:nvPr/>
        </p:nvSpPr>
        <p:spPr>
          <a:xfrm>
            <a:off x="601578" y="3983458"/>
            <a:ext cx="42431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As it turns out, the </a:t>
            </a:r>
            <a:r>
              <a:rPr lang="en-US" sz="2000" dirty="0" smtClean="0">
                <a:solidFill>
                  <a:srgbClr val="FF3300"/>
                </a:solidFill>
              </a:rPr>
              <a:t>bottom-most, right-most node with a child</a:t>
            </a:r>
            <a:r>
              <a:rPr lang="en-US" sz="2000" dirty="0" smtClean="0"/>
              <a:t> can ALWAYS be found in slot: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6666"/>
                </a:solidFill>
              </a:rPr>
              <a:t>0   1   2 </a:t>
            </a:r>
            <a:r>
              <a:rPr lang="en-US" sz="2800" dirty="0" smtClean="0">
                <a:solidFill>
                  <a:srgbClr val="006666"/>
                </a:solidFill>
              </a:rPr>
              <a:t> </a:t>
            </a:r>
            <a:r>
              <a:rPr lang="en-US" dirty="0" smtClean="0">
                <a:solidFill>
                  <a:srgbClr val="006666"/>
                </a:solidFill>
              </a:rPr>
              <a:t> 3   4   5   6   7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181562" y="1515121"/>
            <a:ext cx="111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A50021"/>
                </a:solidFill>
              </a:rPr>
              <a:t>N=8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96" name="Rectangle 276"/>
          <p:cNvSpPr>
            <a:spLocks noChangeArrowheads="1"/>
          </p:cNvSpPr>
          <p:nvPr/>
        </p:nvSpPr>
        <p:spPr bwMode="auto">
          <a:xfrm>
            <a:off x="383224" y="5082522"/>
            <a:ext cx="47879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6600CC"/>
                </a:solidFill>
              </a:rPr>
              <a:t>BMRM = </a:t>
            </a:r>
            <a:r>
              <a:rPr lang="en-US" dirty="0">
                <a:solidFill>
                  <a:srgbClr val="6600CC"/>
                </a:solidFill>
              </a:rPr>
              <a:t>N/2 - 1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220579" y="5561219"/>
            <a:ext cx="5126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So in our example with N=</a:t>
            </a:r>
            <a:r>
              <a:rPr lang="en-US" sz="2000" dirty="0" smtClean="0">
                <a:solidFill>
                  <a:srgbClr val="FF3300"/>
                </a:solidFill>
              </a:rPr>
              <a:t>8</a:t>
            </a:r>
            <a:r>
              <a:rPr lang="en-US" sz="2000" dirty="0" smtClean="0"/>
              <a:t> values, </a:t>
            </a:r>
            <a:br>
              <a:rPr lang="en-US" sz="2000" dirty="0" smtClean="0"/>
            </a:br>
            <a:r>
              <a:rPr lang="en-US" sz="2000" dirty="0" smtClean="0"/>
              <a:t>our BMRM node is in…</a:t>
            </a:r>
            <a:endParaRPr lang="en-US" sz="2000" dirty="0"/>
          </a:p>
        </p:txBody>
      </p:sp>
      <p:sp>
        <p:nvSpPr>
          <p:cNvPr id="99" name="Rectangle 276"/>
          <p:cNvSpPr>
            <a:spLocks noChangeArrowheads="1"/>
          </p:cNvSpPr>
          <p:nvPr/>
        </p:nvSpPr>
        <p:spPr bwMode="auto">
          <a:xfrm>
            <a:off x="356736" y="6296925"/>
            <a:ext cx="47879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6600CC"/>
                </a:solidFill>
              </a:rPr>
              <a:t>BMRM = 8/2 – 1 = 3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461496" y="1882253"/>
            <a:ext cx="520701" cy="104957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5832504" y="5234678"/>
            <a:ext cx="918614" cy="676510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8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L 5.55556E-7 0.0291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2" grpId="0"/>
      <p:bldP spid="93" grpId="0"/>
      <p:bldP spid="2" grpId="0"/>
      <p:bldP spid="95" grpId="0"/>
      <p:bldP spid="96" grpId="0"/>
      <p:bldP spid="98" grpId="0"/>
      <p:bldP spid="99" grpId="0"/>
      <p:bldP spid="7" grpId="0" animBg="1"/>
      <p:bldP spid="7" grpId="1" animBg="1"/>
      <p:bldP spid="101" grpId="0" animBg="1"/>
      <p:bldP spid="101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 smtClean="0"/>
              <a:t>Step #1: Convert Your Random Binary Tree into a </a:t>
            </a:r>
            <a:r>
              <a:rPr lang="en-US" sz="2400" dirty="0" err="1" smtClean="0"/>
              <a:t>MaxHeap</a:t>
            </a:r>
            <a:endParaRPr lang="en-US" sz="24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154518" y="3245093"/>
            <a:ext cx="84383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for (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= BMRM;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&gt;=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rootNode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--)</a:t>
            </a:r>
            <a:endParaRPr lang="en-US" sz="18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6666"/>
                </a:solidFill>
              </a:rPr>
              <a:t>0   1   2 </a:t>
            </a:r>
            <a:r>
              <a:rPr lang="en-US" sz="2800" dirty="0" smtClean="0">
                <a:solidFill>
                  <a:srgbClr val="006666"/>
                </a:solidFill>
              </a:rPr>
              <a:t> </a:t>
            </a:r>
            <a:r>
              <a:rPr lang="en-US" dirty="0" smtClean="0">
                <a:solidFill>
                  <a:srgbClr val="006666"/>
                </a:solidFill>
              </a:rPr>
              <a:t> 3   4   5   6   7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392013" y="4116240"/>
            <a:ext cx="47706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Think of this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as a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15" name="Rectangle 114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13" name="Right Arrow 112"/>
          <p:cNvSpPr/>
          <p:nvPr/>
        </p:nvSpPr>
        <p:spPr bwMode="auto">
          <a:xfrm rot="520988">
            <a:off x="4679445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BMRM!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392013" y="3683915"/>
            <a:ext cx="5594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Focus on the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rooted at </a:t>
            </a:r>
            <a:r>
              <a:rPr lang="en-US" sz="1800" dirty="0" err="1" smtClean="0">
                <a:latin typeface="Comic Sans MS" pitchFamily="66" charset="0"/>
              </a:rPr>
              <a:t>curNode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392013" y="4516350"/>
            <a:ext cx="47706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Keep shifting the top value down until </a:t>
            </a:r>
            <a:br>
              <a:rPr lang="en-US" sz="1800" dirty="0" smtClean="0">
                <a:latin typeface="Comic Sans MS" pitchFamily="66" charset="0"/>
              </a:rPr>
            </a:br>
            <a:r>
              <a:rPr lang="en-US" sz="1800" dirty="0" smtClean="0">
                <a:latin typeface="Comic Sans MS" pitchFamily="66" charset="0"/>
              </a:rPr>
              <a:t>your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becomes a valid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07" name="Line 177"/>
          <p:cNvSpPr>
            <a:spLocks noChangeShapeType="1"/>
          </p:cNvSpPr>
          <p:nvPr/>
        </p:nvSpPr>
        <p:spPr bwMode="auto">
          <a:xfrm>
            <a:off x="-133506" y="342470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8" name="Text Box 3"/>
          <p:cNvSpPr txBox="1">
            <a:spLocks noChangeArrowheads="1"/>
          </p:cNvSpPr>
          <p:nvPr/>
        </p:nvSpPr>
        <p:spPr bwMode="auto">
          <a:xfrm>
            <a:off x="392012" y="914400"/>
            <a:ext cx="424909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Once we determine the location of the BMRM node, we then start the </a:t>
            </a:r>
            <a:r>
              <a:rPr lang="en-US" sz="2200" dirty="0" err="1" smtClean="0">
                <a:solidFill>
                  <a:schemeClr val="tx2"/>
                </a:solidFill>
                <a:latin typeface="Comic Sans MS" pitchFamily="66" charset="0"/>
              </a:rPr>
              <a:t>heapification</a:t>
            </a:r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 process… from the bottom up!</a:t>
            </a:r>
            <a:endParaRPr lang="en-US" sz="2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74539" y="386091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ight Arrow 117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ight Arrow 119"/>
          <p:cNvSpPr/>
          <p:nvPr/>
        </p:nvSpPr>
        <p:spPr bwMode="auto">
          <a:xfrm rot="5400000">
            <a:off x="6089746" y="115274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3" grpId="0"/>
      <p:bldP spid="105" grpId="0"/>
      <p:bldP spid="3" grpId="0"/>
      <p:bldP spid="4" grpId="0"/>
      <p:bldP spid="113" grpId="0" animBg="1"/>
      <p:bldP spid="104" grpId="0"/>
      <p:bldP spid="106" grpId="0"/>
      <p:bldP spid="107" grpId="0" animBg="1"/>
      <p:bldP spid="107" grpId="1" animBg="1"/>
      <p:bldP spid="110" grpId="0" animBg="1"/>
      <p:bldP spid="110" grpId="1" animBg="1"/>
      <p:bldP spid="118" grpId="0" animBg="1"/>
      <p:bldP spid="1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Box 3"/>
          <p:cNvSpPr txBox="1">
            <a:spLocks noChangeArrowheads="1"/>
          </p:cNvSpPr>
          <p:nvPr/>
        </p:nvSpPr>
        <p:spPr bwMode="auto">
          <a:xfrm>
            <a:off x="392012" y="914400"/>
            <a:ext cx="424909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Once we determine the location of the BMRM node, we then start the </a:t>
            </a:r>
            <a:r>
              <a:rPr lang="en-US" sz="2200" dirty="0" err="1" smtClean="0">
                <a:solidFill>
                  <a:schemeClr val="tx2"/>
                </a:solidFill>
                <a:latin typeface="Comic Sans MS" pitchFamily="66" charset="0"/>
              </a:rPr>
              <a:t>heapification</a:t>
            </a:r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 process… from the bottom up!</a:t>
            </a:r>
            <a:endParaRPr lang="en-US" sz="2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6089746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Text Box 3"/>
          <p:cNvSpPr txBox="1">
            <a:spLocks noChangeArrowheads="1"/>
          </p:cNvSpPr>
          <p:nvPr/>
        </p:nvSpPr>
        <p:spPr bwMode="auto">
          <a:xfrm>
            <a:off x="154518" y="3245093"/>
            <a:ext cx="84383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for (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= BMRM;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&gt;=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rootNode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--)</a:t>
            </a:r>
            <a:endParaRPr lang="en-US" sz="18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392013" y="4116240"/>
            <a:ext cx="47706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Think of this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as a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392013" y="3683915"/>
            <a:ext cx="5594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Focus on the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rooted at </a:t>
            </a:r>
            <a:r>
              <a:rPr lang="en-US" sz="1800" dirty="0" err="1" smtClean="0">
                <a:latin typeface="Comic Sans MS" pitchFamily="66" charset="0"/>
              </a:rPr>
              <a:t>curNode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 smtClean="0"/>
              <a:t>Step #1: Convert Your Random Binary Tree into a </a:t>
            </a:r>
            <a:r>
              <a:rPr lang="en-US" sz="2400" dirty="0" err="1" smtClean="0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23" name="Rectangle 122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6666"/>
                </a:solidFill>
              </a:rPr>
              <a:t>0   1   2 </a:t>
            </a:r>
            <a:r>
              <a:rPr lang="en-US" sz="2800" dirty="0" smtClean="0">
                <a:solidFill>
                  <a:srgbClr val="006666"/>
                </a:solidFill>
              </a:rPr>
              <a:t> </a:t>
            </a:r>
            <a:r>
              <a:rPr lang="en-US" dirty="0" smtClean="0">
                <a:solidFill>
                  <a:srgbClr val="006666"/>
                </a:solidFill>
              </a:rPr>
              <a:t> 3   4   5   6   7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1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7496" y="580724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9" name="Arc 8"/>
          <p:cNvSpPr/>
          <p:nvPr/>
        </p:nvSpPr>
        <p:spPr bwMode="auto">
          <a:xfrm flipH="1">
            <a:off x="5777161" y="5399704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Text Box 3"/>
          <p:cNvSpPr txBox="1">
            <a:spLocks noChangeArrowheads="1"/>
          </p:cNvSpPr>
          <p:nvPr/>
        </p:nvSpPr>
        <p:spPr bwMode="auto">
          <a:xfrm>
            <a:off x="392013" y="4516350"/>
            <a:ext cx="47706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Keep shifting the top value down until </a:t>
            </a:r>
            <a:br>
              <a:rPr lang="en-US" sz="1800" dirty="0" smtClean="0">
                <a:latin typeface="Comic Sans MS" pitchFamily="66" charset="0"/>
              </a:rPr>
            </a:br>
            <a:r>
              <a:rPr lang="en-US" sz="1800" dirty="0" smtClean="0">
                <a:latin typeface="Comic Sans MS" pitchFamily="66" charset="0"/>
              </a:rPr>
              <a:t>your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becomes a valid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0474" y="21808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126" name="Right Arrow 125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Line 177"/>
          <p:cNvSpPr>
            <a:spLocks noChangeShapeType="1"/>
          </p:cNvSpPr>
          <p:nvPr/>
        </p:nvSpPr>
        <p:spPr bwMode="auto">
          <a:xfrm>
            <a:off x="75008" y="426284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3581400" y="1970809"/>
            <a:ext cx="2783646" cy="2343045"/>
          </a:xfrm>
          <a:prstGeom prst="wedgeRoundRectCallout">
            <a:avLst>
              <a:gd name="adj1" fmla="val 47424"/>
              <a:gd name="adj2" fmla="val 946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Let’s treat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as if it were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/>
              <a:t>, with a new value on top that needs to be sifted down…</a:t>
            </a:r>
            <a:endParaRPr lang="en-US" sz="1200" dirty="0" smtClean="0"/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75008" y="469310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1084085" y="2077907"/>
            <a:ext cx="4042064" cy="2089051"/>
          </a:xfrm>
          <a:prstGeom prst="wedgeRoundRectCallout">
            <a:avLst>
              <a:gd name="adj1" fmla="val -49074"/>
              <a:gd name="adj2" fmla="val 6933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Now we simply use our normal </a:t>
            </a:r>
            <a:r>
              <a:rPr lang="en-US" sz="2000" dirty="0" err="1" smtClean="0">
                <a:solidFill>
                  <a:srgbClr val="6600CC"/>
                </a:solidFill>
              </a:rPr>
              <a:t>heapification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algorithm to turn this </a:t>
            </a:r>
            <a:r>
              <a:rPr lang="en-US" sz="2000" dirty="0" err="1" smtClean="0">
                <a:solidFill>
                  <a:schemeClr val="tx1"/>
                </a:solidFill>
              </a:rPr>
              <a:t>subtree</a:t>
            </a:r>
            <a:r>
              <a:rPr lang="en-US" sz="2000" dirty="0" smtClean="0">
                <a:solidFill>
                  <a:schemeClr val="tx1"/>
                </a:solidFill>
              </a:rPr>
              <a:t> into a </a:t>
            </a:r>
            <a:r>
              <a:rPr lang="en-US" sz="2000" dirty="0" err="1" smtClean="0">
                <a:solidFill>
                  <a:schemeClr val="tx1"/>
                </a:solidFill>
              </a:rPr>
              <a:t>maxheap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100" dirty="0" smtClean="0">
                <a:solidFill>
                  <a:schemeClr val="tx1"/>
                </a:solidFill>
              </a:rPr>
              <a:t/>
            </a:r>
            <a:br>
              <a:rPr lang="en-US" sz="11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We’ll sift our root value down until it hits the right spot!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1628411" y="10390"/>
            <a:ext cx="4694061" cy="1866899"/>
          </a:xfrm>
          <a:prstGeom prst="wedgeRoundRectCallout">
            <a:avLst>
              <a:gd name="adj1" fmla="val 61574"/>
              <a:gd name="adj2" fmla="val 638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Of course, our actual algorithm would do these swaps in the array...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050" dirty="0" smtClean="0">
                <a:solidFill>
                  <a:schemeClr val="tx1"/>
                </a:solidFill>
              </a:rPr>
              <a:t/>
            </a:r>
            <a:br>
              <a:rPr lang="en-US" sz="105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In this case, we’d swap </a:t>
            </a:r>
            <a:r>
              <a:rPr lang="en-US" sz="2000" dirty="0" smtClean="0">
                <a:solidFill>
                  <a:srgbClr val="6600CC"/>
                </a:solidFill>
              </a:rPr>
              <a:t>array</a:t>
            </a:r>
            <a:r>
              <a:rPr lang="en-US" sz="2000" dirty="0" smtClean="0">
                <a:solidFill>
                  <a:schemeClr val="tx1"/>
                </a:solidFill>
              </a:rPr>
              <a:t>[</a:t>
            </a:r>
            <a:r>
              <a:rPr lang="en-US" sz="2000" dirty="0" err="1" smtClean="0">
                <a:solidFill>
                  <a:srgbClr val="FF0000"/>
                </a:solidFill>
              </a:rPr>
              <a:t>curNode</a:t>
            </a:r>
            <a:r>
              <a:rPr lang="en-US" sz="2000" dirty="0" smtClean="0">
                <a:solidFill>
                  <a:schemeClr val="tx1"/>
                </a:solidFill>
              </a:rPr>
              <a:t>] with </a:t>
            </a:r>
            <a:r>
              <a:rPr lang="en-US" sz="2000" dirty="0" smtClean="0">
                <a:solidFill>
                  <a:srgbClr val="6600CC"/>
                </a:solidFill>
              </a:rPr>
              <a:t>array</a:t>
            </a:r>
            <a:r>
              <a:rPr lang="en-US" sz="2000" dirty="0" smtClean="0">
                <a:solidFill>
                  <a:schemeClr val="tx1"/>
                </a:solidFill>
              </a:rPr>
              <a:t>[2*</a:t>
            </a:r>
            <a:r>
              <a:rPr lang="en-US" sz="2000" dirty="0" smtClean="0">
                <a:solidFill>
                  <a:srgbClr val="FF3300"/>
                </a:solidFill>
              </a:rPr>
              <a:t>curNode</a:t>
            </a:r>
            <a:r>
              <a:rPr lang="en-US" sz="2000" dirty="0" smtClean="0">
                <a:solidFill>
                  <a:schemeClr val="tx1"/>
                </a:solidFill>
              </a:rPr>
              <a:t>+</a:t>
            </a:r>
            <a:r>
              <a:rPr lang="en-US" sz="2000" dirty="0" smtClean="0">
                <a:solidFill>
                  <a:srgbClr val="006666"/>
                </a:solidFill>
              </a:rPr>
              <a:t>1</a:t>
            </a:r>
            <a:r>
              <a:rPr lang="en-US" sz="2000" dirty="0" smtClean="0">
                <a:solidFill>
                  <a:schemeClr val="tx1"/>
                </a:solidFill>
              </a:rPr>
              <a:t>]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2" name="Line 177"/>
          <p:cNvSpPr>
            <a:spLocks noChangeShapeType="1"/>
          </p:cNvSpPr>
          <p:nvPr/>
        </p:nvSpPr>
        <p:spPr bwMode="auto">
          <a:xfrm>
            <a:off x="5201045" y="3057678"/>
            <a:ext cx="209936" cy="28742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2653145" y="3526082"/>
            <a:ext cx="2783646" cy="1634633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Once we finish, our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has been converted into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3201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64261E-6 L -0.02847 0.0800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400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55448E-6 L 0.03212 -0.0788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39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254 L 0.20087 0.0009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5" y="-9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64099E-6 L -0.20087 0.0006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21597 -0.0923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-463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-0.04774 -1.11111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3" grpId="0"/>
      <p:bldP spid="4" grpId="0"/>
      <p:bldP spid="5" grpId="0"/>
      <p:bldP spid="9" grpId="0" animBg="1"/>
      <p:bldP spid="9" grpId="1" animBg="1"/>
      <p:bldP spid="10" grpId="0"/>
      <p:bldP spid="126" grpId="0" animBg="1"/>
      <p:bldP spid="125" grpId="1" animBg="1"/>
      <p:bldP spid="129" grpId="0" animBg="1"/>
      <p:bldP spid="129" grpId="1" animBg="1"/>
      <p:bldP spid="130" grpId="0" animBg="1"/>
      <p:bldP spid="130" grpId="1" animBg="1"/>
      <p:bldP spid="101" grpId="0" animBg="1"/>
      <p:bldP spid="101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3"/>
          <p:cNvSpPr txBox="1">
            <a:spLocks noChangeArrowheads="1"/>
          </p:cNvSpPr>
          <p:nvPr/>
        </p:nvSpPr>
        <p:spPr bwMode="auto">
          <a:xfrm>
            <a:off x="392012" y="914400"/>
            <a:ext cx="424909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Once we determine the location of the BMRM node, we then start the </a:t>
            </a:r>
            <a:r>
              <a:rPr lang="en-US" sz="2200" dirty="0" err="1" smtClean="0">
                <a:solidFill>
                  <a:schemeClr val="tx2"/>
                </a:solidFill>
                <a:latin typeface="Comic Sans MS" pitchFamily="66" charset="0"/>
              </a:rPr>
              <a:t>heapification</a:t>
            </a:r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 process… from the bottom up!</a:t>
            </a:r>
            <a:endParaRPr lang="en-US" sz="2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49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 smtClean="0"/>
              <a:t>Step #1: Convert Your Random Binary Tree into a </a:t>
            </a:r>
            <a:r>
              <a:rPr lang="en-US" sz="2400" dirty="0" err="1" smtClean="0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6666"/>
                </a:solidFill>
              </a:rPr>
              <a:t>0   1   2 </a:t>
            </a:r>
            <a:r>
              <a:rPr lang="en-US" sz="2800" dirty="0" smtClean="0">
                <a:solidFill>
                  <a:srgbClr val="006666"/>
                </a:solidFill>
              </a:rPr>
              <a:t> </a:t>
            </a:r>
            <a:r>
              <a:rPr lang="en-US" dirty="0" smtClean="0">
                <a:solidFill>
                  <a:srgbClr val="006666"/>
                </a:solidFill>
              </a:rPr>
              <a:t> 3   4   5   6   7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38270" y="46265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7257" y="217864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94064" y="5259811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113" name="Arc 112"/>
          <p:cNvSpPr/>
          <p:nvPr/>
        </p:nvSpPr>
        <p:spPr bwMode="auto">
          <a:xfrm>
            <a:off x="8338309" y="4848841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2970" y="217582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844693" y="3285768"/>
            <a:ext cx="4846747" cy="3324584"/>
            <a:chOff x="6672299" y="3203832"/>
            <a:chExt cx="4846747" cy="3324584"/>
          </a:xfrm>
          <a:solidFill>
            <a:srgbClr val="FFFFFF">
              <a:alpha val="86000"/>
            </a:srgb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9372023" y="3556871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12" name="Right Arrow 111"/>
          <p:cNvSpPr/>
          <p:nvPr/>
        </p:nvSpPr>
        <p:spPr bwMode="auto">
          <a:xfrm rot="520988">
            <a:off x="6659292" y="43970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154518" y="3245093"/>
            <a:ext cx="84383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for (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= BMRM;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&gt;=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rootNode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--)</a:t>
            </a:r>
            <a:endParaRPr lang="en-US" sz="18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392013" y="4116240"/>
            <a:ext cx="47706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Think of this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as a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27" name="Text Box 3"/>
          <p:cNvSpPr txBox="1">
            <a:spLocks noChangeArrowheads="1"/>
          </p:cNvSpPr>
          <p:nvPr/>
        </p:nvSpPr>
        <p:spPr bwMode="auto">
          <a:xfrm>
            <a:off x="392013" y="3683915"/>
            <a:ext cx="5594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Focus on the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rooted at </a:t>
            </a:r>
            <a:r>
              <a:rPr lang="en-US" sz="1800" dirty="0" err="1" smtClean="0">
                <a:latin typeface="Comic Sans MS" pitchFamily="66" charset="0"/>
              </a:rPr>
              <a:t>curNode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392013" y="4516350"/>
            <a:ext cx="47706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Keep shifting the top value down until </a:t>
            </a:r>
            <a:br>
              <a:rPr lang="en-US" sz="1800" dirty="0" smtClean="0">
                <a:latin typeface="Comic Sans MS" pitchFamily="66" charset="0"/>
              </a:rPr>
            </a:br>
            <a:r>
              <a:rPr lang="en-US" sz="1800" dirty="0" smtClean="0">
                <a:latin typeface="Comic Sans MS" pitchFamily="66" charset="0"/>
              </a:rPr>
              <a:t>your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becomes a valid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29" name="Right Arrow 128"/>
          <p:cNvSpPr/>
          <p:nvPr/>
        </p:nvSpPr>
        <p:spPr bwMode="auto">
          <a:xfrm rot="5400000">
            <a:off x="5653214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98304" y="386858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Line 177"/>
          <p:cNvSpPr>
            <a:spLocks noChangeShapeType="1"/>
          </p:cNvSpPr>
          <p:nvPr/>
        </p:nvSpPr>
        <p:spPr bwMode="auto">
          <a:xfrm>
            <a:off x="98304" y="430090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277556" y="4297119"/>
            <a:ext cx="2783646" cy="2343045"/>
          </a:xfrm>
          <a:prstGeom prst="wedgeRoundRectCallout">
            <a:avLst>
              <a:gd name="adj1" fmla="val 80646"/>
              <a:gd name="adj2" fmla="val -1892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Again, let’s treat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as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/>
              <a:t> with a new value at the top that needs to be sifted down…</a:t>
            </a:r>
            <a:endParaRPr lang="en-US" sz="1200" dirty="0" smtClean="0"/>
          </a:p>
        </p:txBody>
      </p:sp>
      <p:sp>
        <p:nvSpPr>
          <p:cNvPr id="136" name="Line 177"/>
          <p:cNvSpPr>
            <a:spLocks noChangeShapeType="1"/>
          </p:cNvSpPr>
          <p:nvPr/>
        </p:nvSpPr>
        <p:spPr bwMode="auto">
          <a:xfrm>
            <a:off x="98304" y="470437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4802009" y="3253346"/>
            <a:ext cx="2783646" cy="1517275"/>
          </a:xfrm>
          <a:prstGeom prst="wedgeRoundRectCallout">
            <a:avLst>
              <a:gd name="adj1" fmla="val 72434"/>
              <a:gd name="adj2" fmla="val 4170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Excellent! Now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is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too.</a:t>
            </a:r>
            <a:endParaRPr lang="en-US" sz="1200" dirty="0" smtClean="0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5201045" y="3057678"/>
            <a:ext cx="209936" cy="28742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62 L 0.04653 0.0923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469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4635 -0.093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0.20121 -0.000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9 L -0.20121 0.0002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-0.1717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3" grpId="0" animBg="1"/>
      <p:bldP spid="113" grpId="1" animBg="1"/>
      <p:bldP spid="12" grpId="0"/>
      <p:bldP spid="112" grpId="0" animBg="1"/>
      <p:bldP spid="129" grpId="0" animBg="1"/>
      <p:bldP spid="130" grpId="0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D9E6-A879-46CB-87AA-D5069FB9DCF5}" type="slidenum">
              <a:rPr lang="en-US"/>
              <a:pPr/>
              <a:t>5</a:t>
            </a:fld>
            <a:endParaRPr lang="en-US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9027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data structures can we use to implement a priority queue? Hmmm…</a:t>
            </a:r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auto">
          <a:xfrm>
            <a:off x="152400" y="23622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Let’s make it easier…</a:t>
            </a:r>
            <a:r>
              <a:rPr lang="en-US"/>
              <a:t> What if we have just a limited set of priorities, e.g.: </a:t>
            </a:r>
            <a:r>
              <a:rPr lang="en-US">
                <a:solidFill>
                  <a:schemeClr val="accent2"/>
                </a:solidFill>
              </a:rPr>
              <a:t>high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medium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low</a:t>
            </a:r>
            <a:r>
              <a:rPr lang="en-US"/>
              <a:t>?</a:t>
            </a:r>
          </a:p>
        </p:txBody>
      </p:sp>
      <p:sp>
        <p:nvSpPr>
          <p:cNvPr id="769029" name="Text Box 5"/>
          <p:cNvSpPr txBox="1">
            <a:spLocks noChangeArrowheads="1"/>
          </p:cNvSpPr>
          <p:nvPr/>
        </p:nvSpPr>
        <p:spPr bwMode="auto">
          <a:xfrm>
            <a:off x="228600" y="33528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Hint</a:t>
            </a:r>
            <a:r>
              <a:rPr lang="en-US"/>
              <a:t>: Think of an airport ticket line with </a:t>
            </a:r>
            <a:r>
              <a:rPr lang="en-US">
                <a:solidFill>
                  <a:srgbClr val="6600CC"/>
                </a:solidFill>
              </a:rPr>
              <a:t>first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business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coach</a:t>
            </a:r>
            <a:r>
              <a:rPr lang="en-US"/>
              <a:t> (cattle) class…</a:t>
            </a:r>
          </a:p>
        </p:txBody>
      </p:sp>
      <p:grpSp>
        <p:nvGrpSpPr>
          <p:cNvPr id="769102" name="Group 78"/>
          <p:cNvGrpSpPr>
            <a:grpSpLocks/>
          </p:cNvGrpSpPr>
          <p:nvPr/>
        </p:nvGrpSpPr>
        <p:grpSpPr bwMode="auto">
          <a:xfrm>
            <a:off x="381000" y="4419600"/>
            <a:ext cx="6756400" cy="2133600"/>
            <a:chOff x="240" y="2784"/>
            <a:chExt cx="4256" cy="1344"/>
          </a:xfrm>
        </p:grpSpPr>
        <p:grpSp>
          <p:nvGrpSpPr>
            <p:cNvPr id="769037" name="Group 13"/>
            <p:cNvGrpSpPr>
              <a:grpSpLocks/>
            </p:cNvGrpSpPr>
            <p:nvPr/>
          </p:nvGrpSpPr>
          <p:grpSpPr bwMode="auto">
            <a:xfrm>
              <a:off x="240" y="2880"/>
              <a:ext cx="1536" cy="864"/>
              <a:chOff x="-192" y="2736"/>
              <a:chExt cx="1536" cy="864"/>
            </a:xfrm>
          </p:grpSpPr>
          <p:sp>
            <p:nvSpPr>
              <p:cNvPr id="769031" name="Rectangle 7"/>
              <p:cNvSpPr>
                <a:spLocks noChangeArrowheads="1"/>
              </p:cNvSpPr>
              <p:nvPr/>
            </p:nvSpPr>
            <p:spPr bwMode="auto">
              <a:xfrm>
                <a:off x="864" y="2784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2" name="Text Box 8"/>
              <p:cNvSpPr txBox="1">
                <a:spLocks noChangeArrowheads="1"/>
              </p:cNvSpPr>
              <p:nvPr/>
            </p:nvSpPr>
            <p:spPr bwMode="auto">
              <a:xfrm>
                <a:off x="-192" y="2736"/>
                <a:ext cx="10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ptrToHigh</a:t>
                </a:r>
              </a:p>
            </p:txBody>
          </p:sp>
          <p:sp>
            <p:nvSpPr>
              <p:cNvPr id="769033" name="Rectangle 9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4" name="Text Box 10"/>
              <p:cNvSpPr txBox="1">
                <a:spLocks noChangeArrowheads="1"/>
              </p:cNvSpPr>
              <p:nvPr/>
            </p:nvSpPr>
            <p:spPr bwMode="auto">
              <a:xfrm>
                <a:off x="-192" y="3024"/>
                <a:ext cx="10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ptrToMed</a:t>
                </a:r>
              </a:p>
            </p:txBody>
          </p:sp>
          <p:sp>
            <p:nvSpPr>
              <p:cNvPr id="769035" name="Rectangle 11"/>
              <p:cNvSpPr>
                <a:spLocks noChangeArrowheads="1"/>
              </p:cNvSpPr>
              <p:nvPr/>
            </p:nvSpPr>
            <p:spPr bwMode="auto">
              <a:xfrm>
                <a:off x="864" y="3360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6" name="Text Box 12"/>
              <p:cNvSpPr txBox="1">
                <a:spLocks noChangeArrowheads="1"/>
              </p:cNvSpPr>
              <p:nvPr/>
            </p:nvSpPr>
            <p:spPr bwMode="auto">
              <a:xfrm>
                <a:off x="-192" y="3312"/>
                <a:ext cx="9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ptrToLow</a:t>
                </a:r>
              </a:p>
            </p:txBody>
          </p:sp>
        </p:grpSp>
        <p:grpSp>
          <p:nvGrpSpPr>
            <p:cNvPr id="769043" name="Group 19"/>
            <p:cNvGrpSpPr>
              <a:grpSpLocks/>
            </p:cNvGrpSpPr>
            <p:nvPr/>
          </p:nvGrpSpPr>
          <p:grpSpPr bwMode="auto">
            <a:xfrm>
              <a:off x="2374" y="2784"/>
              <a:ext cx="602" cy="361"/>
              <a:chOff x="2374" y="2880"/>
              <a:chExt cx="602" cy="361"/>
            </a:xfrm>
          </p:grpSpPr>
          <p:sp>
            <p:nvSpPr>
              <p:cNvPr id="769039" name="Rectangle 15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0" name="Rectangle 16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1" name="Rectangle 17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2" name="Text Box 18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4" name="Group 20"/>
            <p:cNvGrpSpPr>
              <a:grpSpLocks/>
            </p:cNvGrpSpPr>
            <p:nvPr/>
          </p:nvGrpSpPr>
          <p:grpSpPr bwMode="auto">
            <a:xfrm>
              <a:off x="3120" y="2784"/>
              <a:ext cx="602" cy="361"/>
              <a:chOff x="2374" y="2880"/>
              <a:chExt cx="602" cy="361"/>
            </a:xfrm>
          </p:grpSpPr>
          <p:sp>
            <p:nvSpPr>
              <p:cNvPr id="769045" name="Rectangle 2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6" name="Rectangle 2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7" name="Rectangle 2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8" name="Text Box 2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9" name="Group 25"/>
            <p:cNvGrpSpPr>
              <a:grpSpLocks/>
            </p:cNvGrpSpPr>
            <p:nvPr/>
          </p:nvGrpSpPr>
          <p:grpSpPr bwMode="auto">
            <a:xfrm>
              <a:off x="3888" y="2784"/>
              <a:ext cx="602" cy="361"/>
              <a:chOff x="2374" y="2880"/>
              <a:chExt cx="602" cy="361"/>
            </a:xfrm>
          </p:grpSpPr>
          <p:sp>
            <p:nvSpPr>
              <p:cNvPr id="769050" name="Rectangle 2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1" name="Rectangle 2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2" name="Rectangle 2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3" name="Text Box 2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4" name="Group 30"/>
            <p:cNvGrpSpPr>
              <a:grpSpLocks/>
            </p:cNvGrpSpPr>
            <p:nvPr/>
          </p:nvGrpSpPr>
          <p:grpSpPr bwMode="auto">
            <a:xfrm>
              <a:off x="2384" y="3287"/>
              <a:ext cx="602" cy="361"/>
              <a:chOff x="2374" y="2880"/>
              <a:chExt cx="602" cy="361"/>
            </a:xfrm>
          </p:grpSpPr>
          <p:sp>
            <p:nvSpPr>
              <p:cNvPr id="769055" name="Rectangle 3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6" name="Rectangle 3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7" name="Rectangle 3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8" name="Text Box 3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9" name="Group 35"/>
            <p:cNvGrpSpPr>
              <a:grpSpLocks/>
            </p:cNvGrpSpPr>
            <p:nvPr/>
          </p:nvGrpSpPr>
          <p:grpSpPr bwMode="auto">
            <a:xfrm>
              <a:off x="3120" y="3264"/>
              <a:ext cx="602" cy="361"/>
              <a:chOff x="2374" y="2880"/>
              <a:chExt cx="602" cy="361"/>
            </a:xfrm>
          </p:grpSpPr>
          <p:sp>
            <p:nvSpPr>
              <p:cNvPr id="769060" name="Rectangle 3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1" name="Rectangle 3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2" name="Rectangle 3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3" name="Text Box 3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69" name="Group 45"/>
            <p:cNvGrpSpPr>
              <a:grpSpLocks/>
            </p:cNvGrpSpPr>
            <p:nvPr/>
          </p:nvGrpSpPr>
          <p:grpSpPr bwMode="auto">
            <a:xfrm>
              <a:off x="2380" y="3767"/>
              <a:ext cx="602" cy="361"/>
              <a:chOff x="2374" y="2880"/>
              <a:chExt cx="602" cy="361"/>
            </a:xfrm>
          </p:grpSpPr>
          <p:sp>
            <p:nvSpPr>
              <p:cNvPr id="769070" name="Rectangle 4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1" name="Rectangle 4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2" name="Rectangle 4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3" name="Text Box 4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4" name="Group 50"/>
            <p:cNvGrpSpPr>
              <a:grpSpLocks/>
            </p:cNvGrpSpPr>
            <p:nvPr/>
          </p:nvGrpSpPr>
          <p:grpSpPr bwMode="auto">
            <a:xfrm>
              <a:off x="3126" y="3767"/>
              <a:ext cx="602" cy="361"/>
              <a:chOff x="2374" y="2880"/>
              <a:chExt cx="602" cy="361"/>
            </a:xfrm>
          </p:grpSpPr>
          <p:sp>
            <p:nvSpPr>
              <p:cNvPr id="769075" name="Rectangle 5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6" name="Rectangle 5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7" name="Rectangle 5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8" name="Text Box 5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9" name="Group 55"/>
            <p:cNvGrpSpPr>
              <a:grpSpLocks/>
            </p:cNvGrpSpPr>
            <p:nvPr/>
          </p:nvGrpSpPr>
          <p:grpSpPr bwMode="auto">
            <a:xfrm>
              <a:off x="3894" y="3767"/>
              <a:ext cx="602" cy="361"/>
              <a:chOff x="2374" y="2880"/>
              <a:chExt cx="602" cy="361"/>
            </a:xfrm>
          </p:grpSpPr>
          <p:sp>
            <p:nvSpPr>
              <p:cNvPr id="769080" name="Rectangle 5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1" name="Rectangle 5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2" name="Rectangle 5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3" name="Text Box 5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sp>
          <p:nvSpPr>
            <p:cNvPr id="769084" name="Line 60"/>
            <p:cNvSpPr>
              <a:spLocks noChangeShapeType="1"/>
            </p:cNvSpPr>
            <p:nvPr/>
          </p:nvSpPr>
          <p:spPr bwMode="auto">
            <a:xfrm flipV="1">
              <a:off x="1680" y="2912"/>
              <a:ext cx="720" cy="11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5" name="Line 61"/>
            <p:cNvSpPr>
              <a:spLocks noChangeShapeType="1"/>
            </p:cNvSpPr>
            <p:nvPr/>
          </p:nvSpPr>
          <p:spPr bwMode="auto">
            <a:xfrm flipV="1">
              <a:off x="2840" y="2848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6" name="Line 62"/>
            <p:cNvSpPr>
              <a:spLocks noChangeShapeType="1"/>
            </p:cNvSpPr>
            <p:nvPr/>
          </p:nvSpPr>
          <p:spPr bwMode="auto">
            <a:xfrm flipV="1">
              <a:off x="3600" y="2840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7" name="Line 63"/>
            <p:cNvSpPr>
              <a:spLocks noChangeShapeType="1"/>
            </p:cNvSpPr>
            <p:nvPr/>
          </p:nvSpPr>
          <p:spPr bwMode="auto">
            <a:xfrm flipV="1">
              <a:off x="2920" y="383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8" name="Line 64"/>
            <p:cNvSpPr>
              <a:spLocks noChangeShapeType="1"/>
            </p:cNvSpPr>
            <p:nvPr/>
          </p:nvSpPr>
          <p:spPr bwMode="auto">
            <a:xfrm flipV="1">
              <a:off x="3680" y="3824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9" name="Line 65"/>
            <p:cNvSpPr>
              <a:spLocks noChangeShapeType="1"/>
            </p:cNvSpPr>
            <p:nvPr/>
          </p:nvSpPr>
          <p:spPr bwMode="auto">
            <a:xfrm flipV="1">
              <a:off x="2848" y="335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1" name="Line 67"/>
            <p:cNvSpPr>
              <a:spLocks noChangeShapeType="1"/>
            </p:cNvSpPr>
            <p:nvPr/>
          </p:nvSpPr>
          <p:spPr bwMode="auto">
            <a:xfrm>
              <a:off x="1680" y="3312"/>
              <a:ext cx="712" cy="8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2" name="Line 68"/>
            <p:cNvSpPr>
              <a:spLocks noChangeShapeType="1"/>
            </p:cNvSpPr>
            <p:nvPr/>
          </p:nvSpPr>
          <p:spPr bwMode="auto">
            <a:xfrm>
              <a:off x="1688" y="3592"/>
              <a:ext cx="680" cy="24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3" name="Text Box 69"/>
            <p:cNvSpPr txBox="1">
              <a:spLocks noChangeArrowheads="1"/>
            </p:cNvSpPr>
            <p:nvPr/>
          </p:nvSpPr>
          <p:spPr bwMode="auto">
            <a:xfrm>
              <a:off x="2448" y="27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Carey</a:t>
              </a:r>
            </a:p>
          </p:txBody>
        </p:sp>
        <p:sp>
          <p:nvSpPr>
            <p:cNvPr id="769094" name="Text Box 70"/>
            <p:cNvSpPr txBox="1">
              <a:spLocks noChangeArrowheads="1"/>
            </p:cNvSpPr>
            <p:nvPr/>
          </p:nvSpPr>
          <p:spPr bwMode="auto">
            <a:xfrm>
              <a:off x="3216" y="2784"/>
              <a:ext cx="4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Linda</a:t>
              </a:r>
            </a:p>
          </p:txBody>
        </p:sp>
        <p:sp>
          <p:nvSpPr>
            <p:cNvPr id="769095" name="Text Box 71"/>
            <p:cNvSpPr txBox="1">
              <a:spLocks noChangeArrowheads="1"/>
            </p:cNvSpPr>
            <p:nvPr/>
          </p:nvSpPr>
          <p:spPr bwMode="auto">
            <a:xfrm>
              <a:off x="3955" y="2784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Emily</a:t>
              </a:r>
            </a:p>
          </p:txBody>
        </p:sp>
        <p:sp>
          <p:nvSpPr>
            <p:cNvPr id="769096" name="Text Box 72"/>
            <p:cNvSpPr txBox="1">
              <a:spLocks noChangeArrowheads="1"/>
            </p:cNvSpPr>
            <p:nvPr/>
          </p:nvSpPr>
          <p:spPr bwMode="auto">
            <a:xfrm>
              <a:off x="2381" y="3280"/>
              <a:ext cx="63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Xiaotian</a:t>
              </a:r>
            </a:p>
          </p:txBody>
        </p:sp>
        <p:sp>
          <p:nvSpPr>
            <p:cNvPr id="769097" name="Text Box 73"/>
            <p:cNvSpPr txBox="1">
              <a:spLocks noChangeArrowheads="1"/>
            </p:cNvSpPr>
            <p:nvPr/>
          </p:nvSpPr>
          <p:spPr bwMode="auto">
            <a:xfrm>
              <a:off x="3156" y="3267"/>
              <a:ext cx="52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Wahid</a:t>
              </a:r>
            </a:p>
          </p:txBody>
        </p:sp>
        <p:sp>
          <p:nvSpPr>
            <p:cNvPr id="769098" name="Text Box 74"/>
            <p:cNvSpPr txBox="1">
              <a:spLocks noChangeArrowheads="1"/>
            </p:cNvSpPr>
            <p:nvPr/>
          </p:nvSpPr>
          <p:spPr bwMode="auto">
            <a:xfrm>
              <a:off x="2455" y="3760"/>
              <a:ext cx="4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David</a:t>
              </a:r>
            </a:p>
          </p:txBody>
        </p:sp>
        <p:sp>
          <p:nvSpPr>
            <p:cNvPr id="769100" name="Text Box 76"/>
            <p:cNvSpPr txBox="1">
              <a:spLocks noChangeArrowheads="1"/>
            </p:cNvSpPr>
            <p:nvPr/>
          </p:nvSpPr>
          <p:spPr bwMode="auto">
            <a:xfrm>
              <a:off x="3200" y="3753"/>
              <a:ext cx="5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Susan</a:t>
              </a:r>
            </a:p>
          </p:txBody>
        </p:sp>
        <p:sp>
          <p:nvSpPr>
            <p:cNvPr id="769101" name="Text Box 77"/>
            <p:cNvSpPr txBox="1">
              <a:spLocks noChangeArrowheads="1"/>
            </p:cNvSpPr>
            <p:nvPr/>
          </p:nvSpPr>
          <p:spPr bwMode="auto">
            <a:xfrm>
              <a:off x="3968" y="3760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Wade</a:t>
              </a:r>
            </a:p>
          </p:txBody>
        </p:sp>
      </p:grpSp>
      <p:sp>
        <p:nvSpPr>
          <p:cNvPr id="769103" name="Rectangle 79"/>
          <p:cNvSpPr>
            <a:spLocks noChangeArrowheads="1"/>
          </p:cNvSpPr>
          <p:nvPr/>
        </p:nvSpPr>
        <p:spPr bwMode="auto">
          <a:xfrm>
            <a:off x="5435600" y="4051300"/>
            <a:ext cx="3708400" cy="2806700"/>
          </a:xfrm>
          <a:prstGeom prst="rect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chemeClr val="bg1"/>
                </a:solidFill>
              </a:rPr>
              <a:t>Right – we can use </a:t>
            </a:r>
            <a:r>
              <a:rPr lang="en-US" sz="2000">
                <a:solidFill>
                  <a:srgbClr val="FFEFFF"/>
                </a:solidFill>
              </a:rPr>
              <a:t>n </a:t>
            </a:r>
            <a:r>
              <a:rPr lang="en-US" sz="2000">
                <a:solidFill>
                  <a:schemeClr val="bg1"/>
                </a:solidFill>
              </a:rPr>
              <a:t>linked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lists, one for each priority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level.  </a:t>
            </a:r>
            <a:br>
              <a:rPr lang="en-US" sz="20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To obtain the highest-priority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item, always take the first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 from the highest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priority, non-empty list.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/>
      <p:bldP spid="769028" grpId="0"/>
      <p:bldP spid="769029" grpId="0"/>
      <p:bldP spid="76910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 Box 3"/>
          <p:cNvSpPr txBox="1">
            <a:spLocks noChangeArrowheads="1"/>
          </p:cNvSpPr>
          <p:nvPr/>
        </p:nvSpPr>
        <p:spPr bwMode="auto">
          <a:xfrm>
            <a:off x="392012" y="914400"/>
            <a:ext cx="424909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Once we determine the location of the BMRM node, we then start the </a:t>
            </a:r>
            <a:r>
              <a:rPr lang="en-US" sz="2200" dirty="0" err="1" smtClean="0">
                <a:solidFill>
                  <a:schemeClr val="tx2"/>
                </a:solidFill>
                <a:latin typeface="Comic Sans MS" pitchFamily="66" charset="0"/>
              </a:rPr>
              <a:t>heapification</a:t>
            </a:r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 process… from the bottom up!</a:t>
            </a:r>
            <a:endParaRPr lang="en-US" sz="2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50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 smtClean="0"/>
              <a:t>Step #1: Convert Your Random Binary Tree into a </a:t>
            </a:r>
            <a:r>
              <a:rPr lang="en-US" sz="2400" dirty="0" err="1" smtClean="0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6666"/>
                </a:solidFill>
              </a:rPr>
              <a:t>0   1   2 </a:t>
            </a:r>
            <a:r>
              <a:rPr lang="en-US" sz="2800" dirty="0" smtClean="0">
                <a:solidFill>
                  <a:srgbClr val="006666"/>
                </a:solidFill>
              </a:rPr>
              <a:t> </a:t>
            </a:r>
            <a:r>
              <a:rPr lang="en-US" dirty="0" smtClean="0">
                <a:solidFill>
                  <a:srgbClr val="006666"/>
                </a:solidFill>
              </a:rPr>
              <a:t> 3   4   5   6   7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18091" y="2177463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6079" y="463933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17" name="Right Arrow 116"/>
          <p:cNvSpPr/>
          <p:nvPr/>
        </p:nvSpPr>
        <p:spPr bwMode="auto">
          <a:xfrm rot="5400000">
            <a:off x="5202315" y="112157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154518" y="3245093"/>
            <a:ext cx="84383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for (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= BMRM;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&gt;=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rootNode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--)</a:t>
            </a:r>
            <a:endParaRPr lang="en-US" sz="18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392013" y="4116240"/>
            <a:ext cx="47706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Think of this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as a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392013" y="3683915"/>
            <a:ext cx="5594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Focus on the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rooted at </a:t>
            </a:r>
            <a:r>
              <a:rPr lang="en-US" sz="1800" dirty="0" err="1" smtClean="0">
                <a:latin typeface="Comic Sans MS" pitchFamily="66" charset="0"/>
              </a:rPr>
              <a:t>curNode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27" name="Text Box 3"/>
          <p:cNvSpPr txBox="1">
            <a:spLocks noChangeArrowheads="1"/>
          </p:cNvSpPr>
          <p:nvPr/>
        </p:nvSpPr>
        <p:spPr bwMode="auto">
          <a:xfrm>
            <a:off x="392013" y="4516350"/>
            <a:ext cx="47706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Keep shifting the top value down until </a:t>
            </a:r>
            <a:br>
              <a:rPr lang="en-US" sz="1800" dirty="0" smtClean="0">
                <a:latin typeface="Comic Sans MS" pitchFamily="66" charset="0"/>
              </a:rPr>
            </a:br>
            <a:r>
              <a:rPr lang="en-US" sz="1800" dirty="0" smtClean="0">
                <a:latin typeface="Comic Sans MS" pitchFamily="66" charset="0"/>
              </a:rPr>
              <a:t>your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becomes a valid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28" name="Line 177"/>
          <p:cNvSpPr>
            <a:spLocks noChangeShapeType="1"/>
          </p:cNvSpPr>
          <p:nvPr/>
        </p:nvSpPr>
        <p:spPr bwMode="auto">
          <a:xfrm>
            <a:off x="98304" y="386858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4863618" y="3308642"/>
            <a:ext cx="4853199" cy="3324584"/>
            <a:chOff x="6691224" y="3247488"/>
            <a:chExt cx="4853199" cy="3324584"/>
          </a:xfrm>
          <a:solidFill>
            <a:srgbClr val="FFFFFF">
              <a:alpha val="86000"/>
            </a:srgbClr>
          </a:solidFill>
        </p:grpSpPr>
        <p:sp>
          <p:nvSpPr>
            <p:cNvPr id="130" name="Rectangle 129"/>
            <p:cNvSpPr/>
            <p:nvPr/>
          </p:nvSpPr>
          <p:spPr bwMode="auto">
            <a:xfrm>
              <a:off x="9226115" y="3247488"/>
              <a:ext cx="231830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6691224" y="3569571"/>
              <a:ext cx="2534891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13" name="Right Arrow 112"/>
          <p:cNvSpPr/>
          <p:nvPr/>
        </p:nvSpPr>
        <p:spPr bwMode="auto">
          <a:xfrm rot="520988">
            <a:off x="5106567" y="438336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3" name="Line 177"/>
          <p:cNvSpPr>
            <a:spLocks noChangeShapeType="1"/>
          </p:cNvSpPr>
          <p:nvPr/>
        </p:nvSpPr>
        <p:spPr bwMode="auto">
          <a:xfrm>
            <a:off x="110259" y="429606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2406396" y="4414987"/>
            <a:ext cx="2783646" cy="2343045"/>
          </a:xfrm>
          <a:prstGeom prst="wedgeRoundRectCallout">
            <a:avLst>
              <a:gd name="adj1" fmla="val 90725"/>
              <a:gd name="adj2" fmla="val -282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Ok, you know the drill.  Let’s treat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as if it’s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/>
              <a:t> and sift the top value down appropriately.</a:t>
            </a:r>
            <a:endParaRPr lang="en-US" sz="1200" dirty="0" smtClean="0"/>
          </a:p>
        </p:txBody>
      </p:sp>
      <p:sp>
        <p:nvSpPr>
          <p:cNvPr id="135" name="Line 177"/>
          <p:cNvSpPr>
            <a:spLocks noChangeShapeType="1"/>
          </p:cNvSpPr>
          <p:nvPr/>
        </p:nvSpPr>
        <p:spPr bwMode="auto">
          <a:xfrm>
            <a:off x="110259" y="469514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Arc 114"/>
          <p:cNvSpPr/>
          <p:nvPr/>
        </p:nvSpPr>
        <p:spPr bwMode="auto">
          <a:xfrm flipH="1">
            <a:off x="6073339" y="4876202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1724891" y="2710592"/>
            <a:ext cx="3950930" cy="2135650"/>
          </a:xfrm>
          <a:prstGeom prst="wedgeRoundRectCallout">
            <a:avLst>
              <a:gd name="adj1" fmla="val 71645"/>
              <a:gd name="adj2" fmla="val 4316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Now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is also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2000" dirty="0" smtClean="0"/>
              <a:t>Notice how it actually built upon our </a:t>
            </a:r>
            <a:r>
              <a:rPr lang="en-US" sz="2000" dirty="0" smtClean="0">
                <a:solidFill>
                  <a:srgbClr val="6600CC"/>
                </a:solidFill>
              </a:rPr>
              <a:t>earlier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smtClean="0"/>
              <a:t>that we previously </a:t>
            </a:r>
            <a:r>
              <a:rPr lang="en-US" sz="2000" dirty="0" err="1" smtClean="0"/>
              <a:t>heapified</a:t>
            </a:r>
            <a:r>
              <a:rPr lang="en-US" sz="2000" dirty="0" smtClean="0"/>
              <a:t>!</a:t>
            </a:r>
            <a:endParaRPr lang="en-US" sz="1200" dirty="0" smtClean="0"/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5211436" y="3057678"/>
            <a:ext cx="209936" cy="28742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 bwMode="auto">
          <a:xfrm rot="1642424">
            <a:off x="5657225" y="5045770"/>
            <a:ext cx="945232" cy="1587014"/>
          </a:xfrm>
          <a:prstGeom prst="ellipse">
            <a:avLst/>
          </a:prstGeom>
          <a:noFill/>
          <a:ln w="381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16 L -0.03819 0.09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65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415 -0.0935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86022E-6 L 0.10087 -0.000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-0.10104 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952 -0.11042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-553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9" grpId="1"/>
      <p:bldP spid="13" grpId="0"/>
      <p:bldP spid="13" grpId="1"/>
      <p:bldP spid="117" grpId="0" animBg="1"/>
      <p:bldP spid="128" grpId="0" animBg="1"/>
      <p:bldP spid="113" grpId="0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15" grpId="0" animBg="1"/>
      <p:bldP spid="11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6" grpId="0" animBg="1"/>
      <p:bldP spid="6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392012" y="914400"/>
            <a:ext cx="424909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Once we determine the location of the BMRM node, we then start the </a:t>
            </a:r>
            <a:r>
              <a:rPr lang="en-US" sz="2200" dirty="0" err="1" smtClean="0">
                <a:solidFill>
                  <a:schemeClr val="tx2"/>
                </a:solidFill>
                <a:latin typeface="Comic Sans MS" pitchFamily="66" charset="0"/>
              </a:rPr>
              <a:t>heapification</a:t>
            </a:r>
            <a:r>
              <a:rPr lang="en-US" sz="2200" dirty="0" smtClean="0">
                <a:solidFill>
                  <a:schemeClr val="tx2"/>
                </a:solidFill>
                <a:latin typeface="Comic Sans MS" pitchFamily="66" charset="0"/>
              </a:rPr>
              <a:t> process… from the bottom up!</a:t>
            </a:r>
            <a:endParaRPr lang="en-US" sz="2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51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 smtClean="0"/>
              <a:t>Step #1: Convert Your Random Binary Tree into a </a:t>
            </a:r>
            <a:r>
              <a:rPr lang="en-US" sz="2400" dirty="0" err="1" smtClean="0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6666"/>
                </a:solidFill>
              </a:rPr>
              <a:t>0   1   2 </a:t>
            </a:r>
            <a:r>
              <a:rPr lang="en-US" sz="2800" dirty="0" smtClean="0">
                <a:solidFill>
                  <a:srgbClr val="006666"/>
                </a:solidFill>
              </a:rPr>
              <a:t> </a:t>
            </a:r>
            <a:r>
              <a:rPr lang="en-US" dirty="0" smtClean="0">
                <a:solidFill>
                  <a:srgbClr val="006666"/>
                </a:solidFill>
              </a:rPr>
              <a:t> 3   4   5   6   7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42256" y="217522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57337" y="526888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9162" y="217746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397943" y="463933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78081" y="217902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72218" y="402109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13" name="Arc 112"/>
          <p:cNvSpPr/>
          <p:nvPr/>
        </p:nvSpPr>
        <p:spPr bwMode="auto">
          <a:xfrm flipH="1">
            <a:off x="6348323" y="4261757"/>
            <a:ext cx="1335314" cy="1695159"/>
          </a:xfrm>
          <a:prstGeom prst="arc">
            <a:avLst>
              <a:gd name="adj1" fmla="val 15884253"/>
              <a:gd name="adj2" fmla="val 1924950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7" name="Arc 126"/>
          <p:cNvSpPr/>
          <p:nvPr/>
        </p:nvSpPr>
        <p:spPr bwMode="auto">
          <a:xfrm>
            <a:off x="6815386" y="4856778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4606" y="526856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00257" y="218134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438945" y="5381696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Once we’ve finished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heapifying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from our </a:t>
            </a:r>
            <a:r>
              <a:rPr lang="en-US" sz="2200" dirty="0" smtClean="0">
                <a:solidFill>
                  <a:srgbClr val="FF0000"/>
                </a:solidFill>
                <a:latin typeface="Comic Sans MS" pitchFamily="66" charset="0"/>
              </a:rPr>
              <a:t>root node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our entire array will hold a </a:t>
            </a:r>
            <a:r>
              <a:rPr lang="en-US" sz="2200" dirty="0" smtClean="0">
                <a:solidFill>
                  <a:srgbClr val="6600CC"/>
                </a:solidFill>
                <a:latin typeface="Comic Sans MS" pitchFamily="66" charset="0"/>
              </a:rPr>
              <a:t>valid </a:t>
            </a:r>
            <a:r>
              <a:rPr lang="en-US" sz="2200" dirty="0" err="1" smtClean="0">
                <a:solidFill>
                  <a:srgbClr val="6600CC"/>
                </a:solidFill>
                <a:latin typeface="Comic Sans MS" pitchFamily="66" charset="0"/>
              </a:rPr>
              <a:t>maxheap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!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23" name="Right Arrow 122"/>
          <p:cNvSpPr/>
          <p:nvPr/>
        </p:nvSpPr>
        <p:spPr bwMode="auto">
          <a:xfrm rot="5400000">
            <a:off x="4728533" y="11056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4" name="Right Arrow 123"/>
          <p:cNvSpPr/>
          <p:nvPr/>
        </p:nvSpPr>
        <p:spPr bwMode="auto">
          <a:xfrm rot="520988">
            <a:off x="5830578" y="362097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154518" y="3245093"/>
            <a:ext cx="84383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for (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= BMRM;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 &gt;=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rootNode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; </a:t>
            </a:r>
            <a:r>
              <a:rPr lang="en-US" sz="1800" dirty="0" err="1" smtClean="0">
                <a:solidFill>
                  <a:schemeClr val="tx2"/>
                </a:solidFill>
                <a:latin typeface="Comic Sans MS" pitchFamily="66" charset="0"/>
              </a:rPr>
              <a:t>curNode</a:t>
            </a:r>
            <a:r>
              <a:rPr lang="en-US" sz="1800" dirty="0" smtClean="0">
                <a:solidFill>
                  <a:schemeClr val="tx2"/>
                </a:solidFill>
                <a:latin typeface="Comic Sans MS" pitchFamily="66" charset="0"/>
              </a:rPr>
              <a:t>--)</a:t>
            </a:r>
            <a:endParaRPr lang="en-US" sz="18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35" name="Text Box 3"/>
          <p:cNvSpPr txBox="1">
            <a:spLocks noChangeArrowheads="1"/>
          </p:cNvSpPr>
          <p:nvPr/>
        </p:nvSpPr>
        <p:spPr bwMode="auto">
          <a:xfrm>
            <a:off x="392013" y="4116240"/>
            <a:ext cx="47706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Think of this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as a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36" name="Text Box 3"/>
          <p:cNvSpPr txBox="1">
            <a:spLocks noChangeArrowheads="1"/>
          </p:cNvSpPr>
          <p:nvPr/>
        </p:nvSpPr>
        <p:spPr bwMode="auto">
          <a:xfrm>
            <a:off x="392013" y="3683915"/>
            <a:ext cx="5594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Focus on the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rooted at </a:t>
            </a:r>
            <a:r>
              <a:rPr lang="en-US" sz="1800" dirty="0" err="1" smtClean="0">
                <a:latin typeface="Comic Sans MS" pitchFamily="66" charset="0"/>
              </a:rPr>
              <a:t>curNode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37" name="Text Box 3"/>
          <p:cNvSpPr txBox="1">
            <a:spLocks noChangeArrowheads="1"/>
          </p:cNvSpPr>
          <p:nvPr/>
        </p:nvSpPr>
        <p:spPr bwMode="auto">
          <a:xfrm>
            <a:off x="392013" y="4516350"/>
            <a:ext cx="47706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1800" dirty="0" smtClean="0">
                <a:latin typeface="Comic Sans MS" pitchFamily="66" charset="0"/>
              </a:rPr>
              <a:t>Keep shifting the top value down until </a:t>
            </a:r>
            <a:br>
              <a:rPr lang="en-US" sz="1800" dirty="0" smtClean="0">
                <a:latin typeface="Comic Sans MS" pitchFamily="66" charset="0"/>
              </a:rPr>
            </a:br>
            <a:r>
              <a:rPr lang="en-US" sz="1800" dirty="0" smtClean="0">
                <a:latin typeface="Comic Sans MS" pitchFamily="66" charset="0"/>
              </a:rPr>
              <a:t>your </a:t>
            </a:r>
            <a:r>
              <a:rPr lang="en-US" sz="1800" dirty="0" err="1" smtClean="0">
                <a:latin typeface="Comic Sans MS" pitchFamily="66" charset="0"/>
              </a:rPr>
              <a:t>subtree</a:t>
            </a:r>
            <a:r>
              <a:rPr lang="en-US" sz="1800" dirty="0" smtClean="0">
                <a:latin typeface="Comic Sans MS" pitchFamily="66" charset="0"/>
              </a:rPr>
              <a:t> becomes a valid </a:t>
            </a:r>
            <a:r>
              <a:rPr lang="en-US" sz="1800" dirty="0" err="1" smtClean="0">
                <a:latin typeface="Comic Sans MS" pitchFamily="66" charset="0"/>
              </a:rPr>
              <a:t>maxheap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98304" y="386858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110259" y="429606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Rounded Rectangular Callout 139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Last time… </a:t>
            </a:r>
            <a:br>
              <a:rPr lang="en-US" sz="20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000" dirty="0" smtClean="0"/>
              <a:t>Let’s take our root value and sift it down so our whole tree turns into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!</a:t>
            </a:r>
            <a:endParaRPr lang="en-US" sz="1200" dirty="0" smtClean="0"/>
          </a:p>
        </p:txBody>
      </p:sp>
      <p:sp>
        <p:nvSpPr>
          <p:cNvPr id="141" name="Line 177"/>
          <p:cNvSpPr>
            <a:spLocks noChangeShapeType="1"/>
          </p:cNvSpPr>
          <p:nvPr/>
        </p:nvSpPr>
        <p:spPr bwMode="auto">
          <a:xfrm>
            <a:off x="110259" y="469514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1833458" y="884824"/>
            <a:ext cx="2368412" cy="1844255"/>
            <a:chOff x="6944906" y="-178789"/>
            <a:chExt cx="2368412" cy="1844255"/>
          </a:xfrm>
        </p:grpSpPr>
        <p:sp>
          <p:nvSpPr>
            <p:cNvPr id="121" name="Oval Callout 120"/>
            <p:cNvSpPr/>
            <p:nvPr/>
          </p:nvSpPr>
          <p:spPr bwMode="auto">
            <a:xfrm>
              <a:off x="7116280" y="-81541"/>
              <a:ext cx="2025664" cy="1526650"/>
            </a:xfrm>
            <a:prstGeom prst="wedgeEllipseCallout">
              <a:avLst>
                <a:gd name="adj1" fmla="val 102136"/>
                <a:gd name="adj2" fmla="val 40740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Oval Callout 121"/>
            <p:cNvSpPr/>
            <p:nvPr/>
          </p:nvSpPr>
          <p:spPr bwMode="auto">
            <a:xfrm>
              <a:off x="6944906" y="-178789"/>
              <a:ext cx="2368412" cy="1844255"/>
            </a:xfrm>
            <a:prstGeom prst="wedgeEllipseCallout">
              <a:avLst>
                <a:gd name="adj1" fmla="val 88480"/>
                <a:gd name="adj2" fmla="val 3005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valid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75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0208 L -0.08802 0.0883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43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62 L 0.0915 -0.088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" y="-4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4809 -0.000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4791 0.000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02 0.08836 L -0.04549 0.180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46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8 L -0.04236 -0.0955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7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09 -0.00024 L 0.20035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7 L -0.14931 -0.0004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/>
      <p:bldP spid="6" grpId="1"/>
      <p:bldP spid="6" grpId="2"/>
      <p:bldP spid="14" grpId="0"/>
      <p:bldP spid="14" grpId="1"/>
      <p:bldP spid="14" grpId="2"/>
      <p:bldP spid="113" grpId="0" animBg="1"/>
      <p:bldP spid="113" grpId="1" animBg="1"/>
      <p:bldP spid="127" grpId="0" animBg="1"/>
      <p:bldP spid="127" grpId="1" animBg="1"/>
      <p:bldP spid="15" grpId="0"/>
      <p:bldP spid="16" grpId="0"/>
      <p:bldP spid="131" grpId="0"/>
      <p:bldP spid="138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 err="1" smtClean="0"/>
              <a:t>Heapsort</a:t>
            </a:r>
            <a:r>
              <a:rPr lang="en-US" sz="3200" dirty="0" smtClean="0"/>
              <a:t>: Step #2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" y="376642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Now here’s Step #2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smtClean="0">
                <a:solidFill>
                  <a:srgbClr val="6600CC"/>
                </a:solidFill>
              </a:rPr>
              <a:t>Extract the biggest value </a:t>
            </a:r>
            <a:r>
              <a:rPr lang="en-US" sz="2000" dirty="0" smtClean="0"/>
              <a:t>from the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6600CC"/>
                </a:solidFill>
              </a:rPr>
              <a:t>re-</a:t>
            </a:r>
            <a:r>
              <a:rPr lang="en-US" sz="2000" dirty="0" err="1" smtClean="0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</a:t>
            </a:r>
            <a:r>
              <a:rPr lang="en-US" sz="2000" dirty="0" smtClean="0"/>
              <a:t>   (just as we learned about 20 slides ago)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1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998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55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131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03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27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84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1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55968" y="2139838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" name="Rectangle 13"/>
          <p:cNvSpPr>
            <a:spLocks noChangeArrowheads="1"/>
          </p:cNvSpPr>
          <p:nvPr/>
        </p:nvSpPr>
        <p:spPr bwMode="auto">
          <a:xfrm>
            <a:off x="6932859" y="1296766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Rectangle 14"/>
          <p:cNvSpPr>
            <a:spLocks noChangeArrowheads="1"/>
          </p:cNvSpPr>
          <p:nvPr/>
        </p:nvSpPr>
        <p:spPr bwMode="auto">
          <a:xfrm>
            <a:off x="6967784" y="1584104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Rectangle 15"/>
          <p:cNvSpPr>
            <a:spLocks noChangeArrowheads="1"/>
          </p:cNvSpPr>
          <p:nvPr/>
        </p:nvSpPr>
        <p:spPr bwMode="auto">
          <a:xfrm>
            <a:off x="7283697" y="1584104"/>
            <a:ext cx="282576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Text Box 16"/>
          <p:cNvSpPr txBox="1">
            <a:spLocks noChangeArrowheads="1"/>
          </p:cNvSpPr>
          <p:nvPr/>
        </p:nvSpPr>
        <p:spPr bwMode="auto">
          <a:xfrm>
            <a:off x="7223372" y="1533304"/>
            <a:ext cx="185738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2" name="Text Box 17"/>
          <p:cNvSpPr txBox="1">
            <a:spLocks noChangeArrowheads="1"/>
          </p:cNvSpPr>
          <p:nvPr/>
        </p:nvSpPr>
        <p:spPr bwMode="auto">
          <a:xfrm>
            <a:off x="6923334" y="153489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4" name="Rectangle 19"/>
          <p:cNvSpPr>
            <a:spLocks noChangeArrowheads="1"/>
          </p:cNvSpPr>
          <p:nvPr/>
        </p:nvSpPr>
        <p:spPr bwMode="auto">
          <a:xfrm>
            <a:off x="6154982" y="1925418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Rectangle 20"/>
          <p:cNvSpPr>
            <a:spLocks noChangeArrowheads="1"/>
          </p:cNvSpPr>
          <p:nvPr/>
        </p:nvSpPr>
        <p:spPr bwMode="auto">
          <a:xfrm>
            <a:off x="6189907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21"/>
          <p:cNvSpPr>
            <a:spLocks noChangeArrowheads="1"/>
          </p:cNvSpPr>
          <p:nvPr/>
        </p:nvSpPr>
        <p:spPr bwMode="auto">
          <a:xfrm>
            <a:off x="6507408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Text Box 22"/>
          <p:cNvSpPr txBox="1">
            <a:spLocks noChangeArrowheads="1"/>
          </p:cNvSpPr>
          <p:nvPr/>
        </p:nvSpPr>
        <p:spPr bwMode="auto">
          <a:xfrm>
            <a:off x="6467721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8" name="Text Box 23"/>
          <p:cNvSpPr txBox="1">
            <a:spLocks noChangeArrowheads="1"/>
          </p:cNvSpPr>
          <p:nvPr/>
        </p:nvSpPr>
        <p:spPr bwMode="auto">
          <a:xfrm>
            <a:off x="6162920" y="2166718"/>
            <a:ext cx="1841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9" name="Text Box 24"/>
          <p:cNvSpPr txBox="1">
            <a:spLocks noChangeArrowheads="1"/>
          </p:cNvSpPr>
          <p:nvPr/>
        </p:nvSpPr>
        <p:spPr bwMode="auto">
          <a:xfrm>
            <a:off x="6402633" y="1938118"/>
            <a:ext cx="36830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3796513" y="220288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0" name="Line 25"/>
          <p:cNvSpPr>
            <a:spLocks noChangeShapeType="1"/>
          </p:cNvSpPr>
          <p:nvPr/>
        </p:nvSpPr>
        <p:spPr bwMode="auto">
          <a:xfrm flipH="1">
            <a:off x="6609008" y="1642842"/>
            <a:ext cx="393701" cy="290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26"/>
          <p:cNvSpPr>
            <a:spLocks noChangeArrowheads="1"/>
          </p:cNvSpPr>
          <p:nvPr/>
        </p:nvSpPr>
        <p:spPr bwMode="auto">
          <a:xfrm>
            <a:off x="7699623" y="1925418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7734548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28"/>
          <p:cNvSpPr>
            <a:spLocks noChangeArrowheads="1"/>
          </p:cNvSpPr>
          <p:nvPr/>
        </p:nvSpPr>
        <p:spPr bwMode="auto">
          <a:xfrm>
            <a:off x="8052049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Text Box 29"/>
          <p:cNvSpPr txBox="1">
            <a:spLocks noChangeArrowheads="1"/>
          </p:cNvSpPr>
          <p:nvPr/>
        </p:nvSpPr>
        <p:spPr bwMode="auto">
          <a:xfrm>
            <a:off x="8012361" y="2166718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5" name="Text Box 30"/>
          <p:cNvSpPr txBox="1">
            <a:spLocks noChangeArrowheads="1"/>
          </p:cNvSpPr>
          <p:nvPr/>
        </p:nvSpPr>
        <p:spPr bwMode="auto">
          <a:xfrm>
            <a:off x="7707561" y="2166718"/>
            <a:ext cx="184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7" name="Rectangle 32"/>
          <p:cNvSpPr>
            <a:spLocks noChangeArrowheads="1"/>
          </p:cNvSpPr>
          <p:nvPr/>
        </p:nvSpPr>
        <p:spPr bwMode="auto">
          <a:xfrm>
            <a:off x="7307510" y="1592042"/>
            <a:ext cx="236538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33"/>
          <p:cNvSpPr>
            <a:spLocks noChangeShapeType="1"/>
          </p:cNvSpPr>
          <p:nvPr/>
        </p:nvSpPr>
        <p:spPr bwMode="auto">
          <a:xfrm>
            <a:off x="7521823" y="1644429"/>
            <a:ext cx="368301" cy="296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34"/>
          <p:cNvSpPr>
            <a:spLocks noChangeArrowheads="1"/>
          </p:cNvSpPr>
          <p:nvPr/>
        </p:nvSpPr>
        <p:spPr bwMode="auto">
          <a:xfrm>
            <a:off x="6153395" y="1923830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35"/>
          <p:cNvSpPr>
            <a:spLocks noChangeArrowheads="1"/>
          </p:cNvSpPr>
          <p:nvPr/>
        </p:nvSpPr>
        <p:spPr bwMode="auto">
          <a:xfrm>
            <a:off x="6188320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36"/>
          <p:cNvSpPr>
            <a:spLocks noChangeArrowheads="1"/>
          </p:cNvSpPr>
          <p:nvPr/>
        </p:nvSpPr>
        <p:spPr bwMode="auto">
          <a:xfrm>
            <a:off x="6504233" y="2211168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Text Box 37"/>
          <p:cNvSpPr txBox="1">
            <a:spLocks noChangeArrowheads="1"/>
          </p:cNvSpPr>
          <p:nvPr/>
        </p:nvSpPr>
        <p:spPr bwMode="auto">
          <a:xfrm>
            <a:off x="6443908" y="216195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3" name="Text Box 38"/>
          <p:cNvSpPr txBox="1">
            <a:spLocks noChangeArrowheads="1"/>
          </p:cNvSpPr>
          <p:nvPr/>
        </p:nvSpPr>
        <p:spPr bwMode="auto">
          <a:xfrm>
            <a:off x="6143870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4" name="Text Box 39"/>
          <p:cNvSpPr txBox="1">
            <a:spLocks noChangeArrowheads="1"/>
          </p:cNvSpPr>
          <p:nvPr/>
        </p:nvSpPr>
        <p:spPr bwMode="auto">
          <a:xfrm>
            <a:off x="6310558" y="1861917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5" name="Rectangle 40"/>
          <p:cNvSpPr>
            <a:spLocks noChangeArrowheads="1"/>
          </p:cNvSpPr>
          <p:nvPr/>
        </p:nvSpPr>
        <p:spPr bwMode="auto">
          <a:xfrm>
            <a:off x="5783507" y="2550894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41"/>
          <p:cNvSpPr>
            <a:spLocks noChangeArrowheads="1"/>
          </p:cNvSpPr>
          <p:nvPr/>
        </p:nvSpPr>
        <p:spPr bwMode="auto">
          <a:xfrm>
            <a:off x="58184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Rectangle 42"/>
          <p:cNvSpPr>
            <a:spLocks noChangeArrowheads="1"/>
          </p:cNvSpPr>
          <p:nvPr/>
        </p:nvSpPr>
        <p:spPr bwMode="auto">
          <a:xfrm>
            <a:off x="61359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Text Box 43"/>
          <p:cNvSpPr txBox="1">
            <a:spLocks noChangeArrowheads="1"/>
          </p:cNvSpPr>
          <p:nvPr/>
        </p:nvSpPr>
        <p:spPr bwMode="auto">
          <a:xfrm>
            <a:off x="6097832" y="2787432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9" name="Text Box 44"/>
          <p:cNvSpPr txBox="1">
            <a:spLocks noChangeArrowheads="1"/>
          </p:cNvSpPr>
          <p:nvPr/>
        </p:nvSpPr>
        <p:spPr bwMode="auto">
          <a:xfrm>
            <a:off x="5793032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0" name="Text Box 45"/>
          <p:cNvSpPr txBox="1">
            <a:spLocks noChangeArrowheads="1"/>
          </p:cNvSpPr>
          <p:nvPr/>
        </p:nvSpPr>
        <p:spPr bwMode="auto">
          <a:xfrm>
            <a:off x="5943844" y="2496919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1" name="Line 46"/>
          <p:cNvSpPr>
            <a:spLocks noChangeShapeType="1"/>
          </p:cNvSpPr>
          <p:nvPr/>
        </p:nvSpPr>
        <p:spPr bwMode="auto">
          <a:xfrm flipH="1">
            <a:off x="6175620" y="2268318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47"/>
          <p:cNvSpPr>
            <a:spLocks noChangeArrowheads="1"/>
          </p:cNvSpPr>
          <p:nvPr/>
        </p:nvSpPr>
        <p:spPr bwMode="auto">
          <a:xfrm>
            <a:off x="6518521" y="2550894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48"/>
          <p:cNvSpPr>
            <a:spLocks noChangeArrowheads="1"/>
          </p:cNvSpPr>
          <p:nvPr/>
        </p:nvSpPr>
        <p:spPr bwMode="auto">
          <a:xfrm>
            <a:off x="65534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49"/>
          <p:cNvSpPr>
            <a:spLocks noChangeArrowheads="1"/>
          </p:cNvSpPr>
          <p:nvPr/>
        </p:nvSpPr>
        <p:spPr bwMode="auto">
          <a:xfrm>
            <a:off x="68709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Text Box 50"/>
          <p:cNvSpPr txBox="1">
            <a:spLocks noChangeArrowheads="1"/>
          </p:cNvSpPr>
          <p:nvPr/>
        </p:nvSpPr>
        <p:spPr bwMode="auto">
          <a:xfrm>
            <a:off x="6832846" y="2790607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6" name="Text Box 51"/>
          <p:cNvSpPr txBox="1">
            <a:spLocks noChangeArrowheads="1"/>
          </p:cNvSpPr>
          <p:nvPr/>
        </p:nvSpPr>
        <p:spPr bwMode="auto">
          <a:xfrm>
            <a:off x="6526458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7" name="Text Box 52"/>
          <p:cNvSpPr txBox="1">
            <a:spLocks noChangeArrowheads="1"/>
          </p:cNvSpPr>
          <p:nvPr/>
        </p:nvSpPr>
        <p:spPr bwMode="auto">
          <a:xfrm>
            <a:off x="6675683" y="2492156"/>
            <a:ext cx="369888" cy="45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528046" y="2219106"/>
            <a:ext cx="238126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6629646" y="2269906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7367835" y="2535019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56"/>
          <p:cNvSpPr>
            <a:spLocks noChangeArrowheads="1"/>
          </p:cNvSpPr>
          <p:nvPr/>
        </p:nvSpPr>
        <p:spPr bwMode="auto">
          <a:xfrm>
            <a:off x="7402760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7718673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58"/>
          <p:cNvSpPr txBox="1">
            <a:spLocks noChangeArrowheads="1"/>
          </p:cNvSpPr>
          <p:nvPr/>
        </p:nvSpPr>
        <p:spPr bwMode="auto">
          <a:xfrm>
            <a:off x="7678986" y="277314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4" name="Text Box 59"/>
          <p:cNvSpPr txBox="1">
            <a:spLocks noChangeArrowheads="1"/>
          </p:cNvSpPr>
          <p:nvPr/>
        </p:nvSpPr>
        <p:spPr bwMode="auto">
          <a:xfrm>
            <a:off x="7374185" y="277473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5" name="Text Box 60"/>
          <p:cNvSpPr txBox="1">
            <a:spLocks noChangeArrowheads="1"/>
          </p:cNvSpPr>
          <p:nvPr/>
        </p:nvSpPr>
        <p:spPr bwMode="auto">
          <a:xfrm>
            <a:off x="7391647" y="2452469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206" name="Line 61"/>
          <p:cNvSpPr>
            <a:spLocks noChangeShapeType="1"/>
          </p:cNvSpPr>
          <p:nvPr/>
        </p:nvSpPr>
        <p:spPr bwMode="auto">
          <a:xfrm flipH="1">
            <a:off x="7759948" y="2254031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62"/>
          <p:cNvSpPr>
            <a:spLocks noChangeArrowheads="1"/>
          </p:cNvSpPr>
          <p:nvPr/>
        </p:nvSpPr>
        <p:spPr bwMode="auto">
          <a:xfrm>
            <a:off x="8128249" y="2536607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63"/>
          <p:cNvSpPr>
            <a:spLocks noChangeArrowheads="1"/>
          </p:cNvSpPr>
          <p:nvPr/>
        </p:nvSpPr>
        <p:spPr bwMode="auto">
          <a:xfrm>
            <a:off x="8163174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64"/>
          <p:cNvSpPr>
            <a:spLocks noChangeArrowheads="1"/>
          </p:cNvSpPr>
          <p:nvPr/>
        </p:nvSpPr>
        <p:spPr bwMode="auto">
          <a:xfrm>
            <a:off x="8480675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Text Box 65"/>
          <p:cNvSpPr txBox="1">
            <a:spLocks noChangeArrowheads="1"/>
          </p:cNvSpPr>
          <p:nvPr/>
        </p:nvSpPr>
        <p:spPr bwMode="auto">
          <a:xfrm>
            <a:off x="8442575" y="2776320"/>
            <a:ext cx="1825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1" name="Text Box 66"/>
          <p:cNvSpPr txBox="1">
            <a:spLocks noChangeArrowheads="1"/>
          </p:cNvSpPr>
          <p:nvPr/>
        </p:nvSpPr>
        <p:spPr bwMode="auto">
          <a:xfrm>
            <a:off x="8136187" y="27794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2" name="Text Box 67"/>
          <p:cNvSpPr txBox="1">
            <a:spLocks noChangeArrowheads="1"/>
          </p:cNvSpPr>
          <p:nvPr/>
        </p:nvSpPr>
        <p:spPr bwMode="auto">
          <a:xfrm>
            <a:off x="8285412" y="2479456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8239374" y="2255618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69"/>
          <p:cNvSpPr>
            <a:spLocks noChangeArrowheads="1"/>
          </p:cNvSpPr>
          <p:nvPr/>
        </p:nvSpPr>
        <p:spPr bwMode="auto">
          <a:xfrm>
            <a:off x="5519981" y="3114458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736950" y="30264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9" name="Text Box 74"/>
          <p:cNvSpPr txBox="1">
            <a:spLocks noChangeArrowheads="1"/>
          </p:cNvSpPr>
          <p:nvPr/>
        </p:nvSpPr>
        <p:spPr bwMode="auto">
          <a:xfrm>
            <a:off x="5731119" y="3030320"/>
            <a:ext cx="322263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5" name="Rectangle 70"/>
          <p:cNvSpPr>
            <a:spLocks noChangeArrowheads="1"/>
          </p:cNvSpPr>
          <p:nvPr/>
        </p:nvSpPr>
        <p:spPr bwMode="auto">
          <a:xfrm>
            <a:off x="5554906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71"/>
          <p:cNvSpPr>
            <a:spLocks noChangeArrowheads="1"/>
          </p:cNvSpPr>
          <p:nvPr/>
        </p:nvSpPr>
        <p:spPr bwMode="auto">
          <a:xfrm>
            <a:off x="5870819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72"/>
          <p:cNvSpPr txBox="1">
            <a:spLocks noChangeArrowheads="1"/>
          </p:cNvSpPr>
          <p:nvPr/>
        </p:nvSpPr>
        <p:spPr bwMode="auto">
          <a:xfrm>
            <a:off x="5832719" y="335099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8" name="Text Box 73"/>
          <p:cNvSpPr txBox="1">
            <a:spLocks noChangeArrowheads="1"/>
          </p:cNvSpPr>
          <p:nvPr/>
        </p:nvSpPr>
        <p:spPr bwMode="auto">
          <a:xfrm>
            <a:off x="5527919" y="3354171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20" name="Line 75"/>
          <p:cNvSpPr>
            <a:spLocks noChangeShapeType="1"/>
          </p:cNvSpPr>
          <p:nvPr/>
        </p:nvSpPr>
        <p:spPr bwMode="auto">
          <a:xfrm flipH="1">
            <a:off x="5853357" y="2857282"/>
            <a:ext cx="120650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28868" y="218840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3. Now </a:t>
            </a:r>
            <a:r>
              <a:rPr lang="en-US" sz="2000" dirty="0" smtClean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 smtClean="0"/>
              <a:t>of the array.</a:t>
            </a:r>
            <a:endParaRPr lang="en-US" sz="2000" dirty="0"/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16981" y="1230082"/>
            <a:ext cx="509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2. This </a:t>
            </a:r>
            <a:r>
              <a:rPr lang="en-US" sz="2000" dirty="0">
                <a:solidFill>
                  <a:srgbClr val="6600CC"/>
                </a:solidFill>
              </a:rPr>
              <a:t>frees up the last slot </a:t>
            </a:r>
            <a:r>
              <a:rPr lang="en-US" sz="2000" dirty="0"/>
              <a:t>in the </a:t>
            </a:r>
            <a:r>
              <a:rPr lang="en-US" sz="2000" dirty="0" smtClean="0"/>
              <a:t>array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   (since the heap now has 1 fewer value in it)</a:t>
            </a:r>
            <a:endParaRPr lang="en-US" sz="2000" dirty="0"/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3665768" y="2827120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58968" y="291453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206375" y="557238"/>
            <a:ext cx="955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we complete Step #1, our array</a:t>
            </a:r>
            <a:br>
              <a:rPr lang="en-US" dirty="0" smtClean="0"/>
            </a:br>
            <a:r>
              <a:rPr lang="en-US" dirty="0" smtClean="0"/>
              <a:t>holds a valid </a:t>
            </a:r>
            <a:r>
              <a:rPr lang="en-US" dirty="0" err="1" smtClean="0"/>
              <a:t>maxheap</a:t>
            </a:r>
            <a:r>
              <a:rPr lang="en-US" dirty="0" smtClean="0"/>
              <a:t>.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Repeat the following steps 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 times (once for each value in the heap)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2485698" y="242034"/>
            <a:ext cx="3540955" cy="1539470"/>
            <a:chOff x="2485698" y="242034"/>
            <a:chExt cx="3540955" cy="1539470"/>
          </a:xfrm>
        </p:grpSpPr>
        <p:sp>
          <p:nvSpPr>
            <p:cNvPr id="282" name="Rounded Rectangular Callout 281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But once we remove the top item, we have to </a:t>
              </a:r>
              <a:r>
                <a:rPr lang="en-US" dirty="0" err="1" smtClean="0"/>
                <a:t>reheapify</a:t>
              </a:r>
              <a:r>
                <a:rPr lang="en-US" dirty="0" smtClean="0"/>
                <a:t> our heap!</a:t>
              </a:r>
              <a:endParaRPr lang="en-US" dirty="0"/>
            </a:p>
          </p:txBody>
        </p:sp>
        <p:sp>
          <p:nvSpPr>
            <p:cNvPr id="283" name="Rounded Rectangular Callout 282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74973"/>
                <a:gd name="adj2" fmla="val 32489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 smtClean="0"/>
                <a:t>But once we remove the top item, we have to </a:t>
              </a:r>
              <a:r>
                <a:rPr lang="en-US" sz="2000" dirty="0" err="1" smtClean="0"/>
                <a:t>reheapify</a:t>
              </a:r>
              <a:r>
                <a:rPr lang="en-US" sz="2000" dirty="0" smtClean="0"/>
                <a:t> our heap!</a:t>
              </a:r>
            </a:p>
            <a:p>
              <a:endParaRPr lang="en-US" sz="1100" dirty="0" smtClean="0"/>
            </a:p>
            <a:p>
              <a:r>
                <a:rPr lang="en-US" sz="2000" dirty="0" smtClean="0">
                  <a:solidFill>
                    <a:srgbClr val="FF0000"/>
                  </a:solidFill>
                </a:rPr>
                <a:t>Lets do it!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06" name="Rectangle 305"/>
          <p:cNvSpPr/>
          <p:nvPr/>
        </p:nvSpPr>
        <p:spPr bwMode="auto">
          <a:xfrm>
            <a:off x="0" y="3641836"/>
            <a:ext cx="5580993" cy="3153099"/>
          </a:xfrm>
          <a:prstGeom prst="rect">
            <a:avLst/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err="1" smtClean="0">
                <a:solidFill>
                  <a:srgbClr val="FF0000"/>
                </a:solidFill>
              </a:rPr>
              <a:t>Reheapification</a:t>
            </a:r>
            <a:r>
              <a:rPr lang="en-US" sz="2000" dirty="0" smtClean="0">
                <a:solidFill>
                  <a:srgbClr val="FF0000"/>
                </a:solidFill>
              </a:rPr>
              <a:t> Algorithm </a:t>
            </a:r>
            <a:r>
              <a:rPr lang="en-US" sz="1800" dirty="0" smtClean="0">
                <a:solidFill>
                  <a:srgbClr val="FF0000"/>
                </a:solidFill>
              </a:rPr>
              <a:t>(same as before)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 smtClean="0"/>
              <a:t>Copy the value from the right-most node in the bottom-most row to the root node.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 smtClean="0"/>
              <a:t>Delete the right-most node in the bottom-most row.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 smtClean="0"/>
              <a:t>Repeatedly swap the just-moved value with the larger of its two children until the value is greater than or equal to both of its children. 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795864" y="2202208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0" name="Line 177"/>
          <p:cNvSpPr>
            <a:spLocks noChangeShapeType="1"/>
          </p:cNvSpPr>
          <p:nvPr/>
        </p:nvSpPr>
        <p:spPr bwMode="auto">
          <a:xfrm>
            <a:off x="62961" y="426453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1" name="Line 177"/>
          <p:cNvSpPr>
            <a:spLocks noChangeShapeType="1"/>
          </p:cNvSpPr>
          <p:nvPr/>
        </p:nvSpPr>
        <p:spPr bwMode="auto">
          <a:xfrm>
            <a:off x="57701" y="50160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2" name="Line 177"/>
          <p:cNvSpPr>
            <a:spLocks noChangeShapeType="1"/>
          </p:cNvSpPr>
          <p:nvPr/>
        </p:nvSpPr>
        <p:spPr bwMode="auto">
          <a:xfrm>
            <a:off x="36675" y="573602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3" name="Rounded Rectangular Callout 312"/>
          <p:cNvSpPr/>
          <p:nvPr/>
        </p:nvSpPr>
        <p:spPr bwMode="auto">
          <a:xfrm>
            <a:off x="4219074" y="0"/>
            <a:ext cx="4924925" cy="1936427"/>
          </a:xfrm>
          <a:prstGeom prst="wedgeRoundRectCallout">
            <a:avLst>
              <a:gd name="adj1" fmla="val -51217"/>
              <a:gd name="adj2" fmla="val 6328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Note – this </a:t>
            </a:r>
            <a:r>
              <a:rPr lang="en-US" dirty="0" smtClean="0">
                <a:solidFill>
                  <a:srgbClr val="FF0000"/>
                </a:solidFill>
              </a:rPr>
              <a:t>frees up the last slot</a:t>
            </a:r>
            <a:r>
              <a:rPr lang="en-US" dirty="0" smtClean="0"/>
              <a:t> in the array!</a:t>
            </a:r>
            <a:br>
              <a:rPr lang="en-US" dirty="0" smtClean="0"/>
            </a:br>
            <a:endParaRPr lang="en-US" sz="1400" dirty="0" smtClean="0"/>
          </a:p>
          <a:p>
            <a:r>
              <a:rPr lang="en-US" dirty="0" smtClean="0"/>
              <a:t>Our heap now only occupies the </a:t>
            </a:r>
            <a:r>
              <a:rPr lang="en-US" dirty="0" smtClean="0">
                <a:solidFill>
                  <a:srgbClr val="FF0000"/>
                </a:solidFill>
              </a:rPr>
              <a:t>first N-1 slots</a:t>
            </a:r>
            <a:r>
              <a:rPr lang="en-US" dirty="0" smtClean="0"/>
              <a:t> of the array!</a:t>
            </a:r>
            <a:endParaRPr lang="en-US" dirty="0"/>
          </a:p>
        </p:txBody>
      </p:sp>
      <p:sp>
        <p:nvSpPr>
          <p:cNvPr id="176" name="Text Box 31"/>
          <p:cNvSpPr txBox="1">
            <a:spLocks noChangeArrowheads="1"/>
          </p:cNvSpPr>
          <p:nvPr/>
        </p:nvSpPr>
        <p:spPr bwMode="auto">
          <a:xfrm>
            <a:off x="7753598" y="1847630"/>
            <a:ext cx="509589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1449046" y="22006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16" name="Rectangle 315"/>
          <p:cNvSpPr/>
          <p:nvPr/>
        </p:nvSpPr>
        <p:spPr>
          <a:xfrm>
            <a:off x="3311855" y="219860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18" name="Rectangle 317"/>
          <p:cNvSpPr/>
          <p:nvPr/>
        </p:nvSpPr>
        <p:spPr bwMode="auto">
          <a:xfrm>
            <a:off x="497305" y="2053389"/>
            <a:ext cx="3272590" cy="7860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2445594" y="217972"/>
            <a:ext cx="3540955" cy="1539470"/>
            <a:chOff x="2485698" y="242034"/>
            <a:chExt cx="3540955" cy="1539470"/>
          </a:xfrm>
        </p:grpSpPr>
        <p:sp>
          <p:nvSpPr>
            <p:cNvPr id="320" name="Rounded Rectangular Callout 319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But once we remove the top item, we have to </a:t>
              </a:r>
              <a:r>
                <a:rPr lang="en-US" dirty="0" err="1" smtClean="0"/>
                <a:t>reheapify</a:t>
              </a:r>
              <a:r>
                <a:rPr lang="en-US" dirty="0" smtClean="0"/>
                <a:t> our heap!</a:t>
              </a:r>
              <a:endParaRPr lang="en-US" dirty="0"/>
            </a:p>
          </p:txBody>
        </p:sp>
        <p:sp>
          <p:nvSpPr>
            <p:cNvPr id="321" name="Rounded Rectangular Callout 320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-6242"/>
                <a:gd name="adj2" fmla="val 79542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 smtClean="0"/>
                <a:t>When we finish </a:t>
              </a:r>
              <a:r>
                <a:rPr lang="en-US" sz="2000" dirty="0" err="1" smtClean="0"/>
                <a:t>reheapifying</a:t>
              </a:r>
              <a:r>
                <a:rPr lang="en-US" sz="2000" dirty="0" smtClean="0"/>
                <a:t>, our </a:t>
              </a:r>
              <a:r>
                <a:rPr lang="en-US" sz="2000" dirty="0" smtClean="0">
                  <a:solidFill>
                    <a:srgbClr val="FF0000"/>
                  </a:solidFill>
                </a:rPr>
                <a:t>first N-1 slots</a:t>
              </a:r>
              <a:r>
                <a:rPr lang="en-US" sz="2000" dirty="0" smtClean="0"/>
                <a:t> hold a valid </a:t>
              </a:r>
              <a:r>
                <a:rPr lang="en-US" sz="2000" dirty="0" err="1" smtClean="0">
                  <a:solidFill>
                    <a:srgbClr val="6600CC"/>
                  </a:solidFill>
                </a:rPr>
                <a:t>maxheap</a:t>
              </a:r>
              <a:r>
                <a:rPr lang="en-US" sz="2000" dirty="0" smtClean="0"/>
                <a:t> AND the </a:t>
              </a:r>
              <a:r>
                <a:rPr lang="en-US" sz="2000" dirty="0" smtClean="0">
                  <a:solidFill>
                    <a:srgbClr val="FF0000"/>
                  </a:solidFill>
                </a:rPr>
                <a:t>last slot </a:t>
              </a:r>
              <a:r>
                <a:rPr lang="en-US" sz="2000" dirty="0" smtClean="0"/>
                <a:t>of the array is </a:t>
              </a:r>
              <a:r>
                <a:rPr lang="en-US" sz="2000" dirty="0" smtClean="0">
                  <a:solidFill>
                    <a:srgbClr val="6600CC"/>
                  </a:solidFill>
                </a:rPr>
                <a:t>empty</a:t>
              </a:r>
              <a:r>
                <a:rPr lang="en-US" sz="2000" dirty="0" smtClean="0"/>
                <a:t>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2" name="Rounded Rectangular Callout 221"/>
          <p:cNvSpPr/>
          <p:nvPr/>
        </p:nvSpPr>
        <p:spPr bwMode="auto">
          <a:xfrm>
            <a:off x="4115449" y="67734"/>
            <a:ext cx="3081938" cy="2099733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Now the biggest value is stored in the last slot of the array!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03704E-6 L 0.15347 -0.26203 " pathEditMode="relative" ptsTypes="AA">
                                      <p:cBhvr>
                                        <p:cTn id="51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7 L -0.34497 0.0034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47 -0.26204 L 0.23281 -0.16783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4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416 L -0.07812 -0.08933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-4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115 L -0.10069 -0.00162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96 0.00347 L -0.24826 0.00277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6 -0.16605 L 0.28229 -0.08117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4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0611E-6 L -0.04687 -0.08649 " pathEditMode="relative" ptsTypes="AA">
                                      <p:cBhvr>
                                        <p:cTn id="128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26 0.00277 L -0.04826 0.00162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347 L -0.1974 -0.00439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0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39583 -3.33333E-6 L 0.4 -0.1 " pathEditMode="relative" rAng="0" ptsTypes="AAA">
                                      <p:cBhvr>
                                        <p:cTn id="180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14" grpId="0"/>
      <p:bldP spid="212" grpId="0"/>
      <p:bldP spid="214" grpId="0" animBg="1"/>
      <p:bldP spid="317" grpId="0"/>
      <p:bldP spid="219" grpId="0"/>
      <p:bldP spid="219" grpId="1"/>
      <p:bldP spid="219" grpId="2"/>
      <p:bldP spid="219" grpId="3"/>
      <p:bldP spid="219" grpId="4"/>
      <p:bldP spid="215" grpId="0" animBg="1"/>
      <p:bldP spid="216" grpId="0" animBg="1"/>
      <p:bldP spid="220" grpId="0" animBg="1"/>
      <p:bldP spid="223" grpId="0"/>
      <p:bldP spid="223" grpId="1"/>
      <p:bldP spid="224" grpId="0"/>
      <p:bldP spid="225" grpId="0"/>
      <p:bldP spid="225" grpId="1"/>
      <p:bldP spid="305" grpId="0"/>
      <p:bldP spid="309" grpId="0"/>
      <p:bldP spid="309" grpId="1"/>
      <p:bldP spid="163" grpId="0"/>
      <p:bldP spid="221" grpId="0"/>
      <p:bldP spid="306" grpId="0" animBg="1"/>
      <p:bldP spid="306" grpId="1" animBg="1"/>
      <p:bldP spid="308" grpId="0"/>
      <p:bldP spid="308" grpId="1"/>
      <p:bldP spid="308" grpId="2"/>
      <p:bldP spid="308" grpId="3"/>
      <p:bldP spid="308" grpId="4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176" grpId="0"/>
      <p:bldP spid="315" grpId="0"/>
      <p:bldP spid="316" grpId="0"/>
      <p:bldP spid="318" grpId="0" animBg="1"/>
      <p:bldP spid="318" grpId="1" animBg="1"/>
      <p:bldP spid="2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1" y="1316451"/>
            <a:ext cx="3065468" cy="2451106"/>
            <a:chOff x="3829" y="2160"/>
            <a:chExt cx="1931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875" y="288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4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9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0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81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21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536884" y="218901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24997" y="1230696"/>
            <a:ext cx="510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grpSp>
        <p:nvGrpSpPr>
          <p:cNvPr id="303" name="Group 302"/>
          <p:cNvGrpSpPr/>
          <p:nvPr/>
        </p:nvGrpSpPr>
        <p:grpSpPr>
          <a:xfrm>
            <a:off x="549584" y="2116554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3300"/>
                  </a:solidFill>
                </a:rPr>
                <a:t>21</a:t>
              </a:r>
              <a:endParaRPr lang="en-US" dirty="0">
                <a:solidFill>
                  <a:srgbClr val="FF3300"/>
                </a:solidFill>
              </a:endParaRP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</p:grpSp>
      <p:cxnSp>
        <p:nvCxnSpPr>
          <p:cNvPr id="307" name="Straight Arrow Connector 306"/>
          <p:cNvCxnSpPr/>
          <p:nvPr/>
        </p:nvCxnSpPr>
        <p:spPr bwMode="auto">
          <a:xfrm flipV="1">
            <a:off x="3140384" y="28165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66984" y="291515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18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21107" y="1245453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Rectangle 55"/>
              <p:cNvSpPr>
                <a:spLocks noChangeArrowheads="1"/>
              </p:cNvSpPr>
              <p:nvPr/>
            </p:nvSpPr>
            <p:spPr bwMode="auto">
              <a:xfrm>
                <a:off x="4860" y="294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56"/>
              <p:cNvSpPr>
                <a:spLocks noChangeArrowheads="1"/>
              </p:cNvSpPr>
              <p:nvPr/>
            </p:nvSpPr>
            <p:spPr bwMode="auto">
              <a:xfrm>
                <a:off x="4882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57"/>
              <p:cNvSpPr>
                <a:spLocks noChangeArrowheads="1"/>
              </p:cNvSpPr>
              <p:nvPr/>
            </p:nvSpPr>
            <p:spPr bwMode="auto">
              <a:xfrm>
                <a:off x="5081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6" name="Text Box 60"/>
              <p:cNvSpPr txBox="1">
                <a:spLocks noChangeArrowheads="1"/>
              </p:cNvSpPr>
              <p:nvPr/>
            </p:nvSpPr>
            <p:spPr bwMode="auto">
              <a:xfrm>
                <a:off x="4875" y="2888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47" name="Line 61"/>
              <p:cNvSpPr>
                <a:spLocks noChangeShapeType="1"/>
              </p:cNvSpPr>
              <p:nvPr/>
            </p:nvSpPr>
            <p:spPr bwMode="auto">
              <a:xfrm flipH="1">
                <a:off x="5107" y="2763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9</a:t>
              </a:r>
              <a:endParaRPr lang="en-US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smtClean="0">
                <a:solidFill>
                  <a:srgbClr val="6600CC"/>
                </a:solidFill>
              </a:rPr>
              <a:t>Extract the biggest value </a:t>
            </a:r>
            <a:r>
              <a:rPr lang="en-US" sz="2000" dirty="0" smtClean="0"/>
              <a:t>from the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6600CC"/>
                </a:solidFill>
              </a:rPr>
              <a:t>re-</a:t>
            </a:r>
            <a:r>
              <a:rPr lang="en-US" sz="2000" dirty="0" err="1" smtClean="0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</a:t>
            </a:r>
            <a:r>
              <a:rPr lang="en-US" sz="2000" dirty="0" smtClean="0"/>
              <a:t>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3. Now </a:t>
            </a:r>
            <a:r>
              <a:rPr lang="en-US" sz="2000" dirty="0" smtClean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 smtClean="0"/>
              <a:t>of the array.</a:t>
            </a:r>
            <a:endParaRPr lang="en-US" sz="2000" dirty="0"/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2. This </a:t>
            </a:r>
            <a:r>
              <a:rPr lang="en-US" sz="2000" dirty="0">
                <a:solidFill>
                  <a:srgbClr val="6600CC"/>
                </a:solidFill>
              </a:rPr>
              <a:t>frees up the </a:t>
            </a:r>
            <a:r>
              <a:rPr lang="en-US" sz="2000" dirty="0" smtClean="0">
                <a:solidFill>
                  <a:srgbClr val="6600CC"/>
                </a:solidFill>
              </a:rPr>
              <a:t>second-to-last </a:t>
            </a:r>
            <a:r>
              <a:rPr lang="en-US" sz="2000" dirty="0">
                <a:solidFill>
                  <a:srgbClr val="6600CC"/>
                </a:solidFill>
              </a:rPr>
              <a:t>slot</a:t>
            </a:r>
            <a:r>
              <a:rPr lang="en-US" sz="2000" dirty="0"/>
              <a:t> in the </a:t>
            </a:r>
            <a:r>
              <a:rPr lang="en-US" sz="2000" dirty="0" smtClean="0"/>
              <a:t>array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   (since the heap now has 1 fewer value in it)</a:t>
            </a:r>
            <a:endParaRPr lang="en-US" sz="2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Repeat the following steps 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 times (once for each value in the heap)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 err="1" smtClean="0"/>
              <a:t>Heapsort</a:t>
            </a:r>
            <a:r>
              <a:rPr lang="en-US" sz="3200" dirty="0" smtClean="0"/>
              <a:t>: Step #2</a:t>
            </a:r>
            <a:endParaRPr lang="en-US" sz="3200" dirty="0"/>
          </a:p>
        </p:txBody>
      </p:sp>
      <p:sp>
        <p:nvSpPr>
          <p:cNvPr id="430" name="Rounded Rectangular Callout 429"/>
          <p:cNvSpPr/>
          <p:nvPr/>
        </p:nvSpPr>
        <p:spPr bwMode="auto">
          <a:xfrm>
            <a:off x="4080450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Now the last two slots of the array hold the two biggest values </a:t>
            </a:r>
            <a:r>
              <a:rPr lang="en-US" smtClean="0"/>
              <a:t>in sorted order!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34636 -0.00023 L 0.35 -0.1061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-52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309" grpId="0"/>
      <p:bldP spid="309" grpId="1"/>
      <p:bldP spid="155" grpId="0"/>
      <p:bldP spid="156" grpId="0"/>
      <p:bldP spid="157" grpId="0"/>
      <p:bldP spid="4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2" y="1316451"/>
            <a:ext cx="2894018" cy="2451106"/>
            <a:chOff x="3829" y="2160"/>
            <a:chExt cx="1823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985" y="2888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21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605813" y="218901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73549" y="123069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2746572" y="27999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719364" y="1244526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smtClean="0">
                <a:solidFill>
                  <a:srgbClr val="6600CC"/>
                </a:solidFill>
              </a:rPr>
              <a:t>Extract the biggest value </a:t>
            </a:r>
            <a:r>
              <a:rPr lang="en-US" sz="2000" dirty="0" smtClean="0"/>
              <a:t>from the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6600CC"/>
                </a:solidFill>
              </a:rPr>
              <a:t>re-</a:t>
            </a:r>
            <a:r>
              <a:rPr lang="en-US" sz="2000" dirty="0" err="1" smtClean="0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</a:t>
            </a:r>
            <a:r>
              <a:rPr lang="en-US" sz="2000" dirty="0" smtClean="0"/>
              <a:t>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3. Now </a:t>
            </a:r>
            <a:r>
              <a:rPr lang="en-US" sz="2000" dirty="0" smtClean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 smtClean="0"/>
              <a:t>of the array.</a:t>
            </a:r>
            <a:endParaRPr lang="en-US" sz="2000" dirty="0"/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2. This </a:t>
            </a:r>
            <a:r>
              <a:rPr lang="en-US" sz="2000" dirty="0">
                <a:solidFill>
                  <a:srgbClr val="6600CC"/>
                </a:solidFill>
              </a:rPr>
              <a:t>frees up the </a:t>
            </a:r>
            <a:r>
              <a:rPr lang="en-US" sz="2000" dirty="0" smtClean="0">
                <a:solidFill>
                  <a:srgbClr val="6600CC"/>
                </a:solidFill>
              </a:rPr>
              <a:t>third-to-last </a:t>
            </a:r>
            <a:r>
              <a:rPr lang="en-US" sz="2000" dirty="0">
                <a:solidFill>
                  <a:srgbClr val="6600CC"/>
                </a:solidFill>
              </a:rPr>
              <a:t>slot </a:t>
            </a:r>
            <a:r>
              <a:rPr lang="en-US" sz="2000" dirty="0"/>
              <a:t>in the </a:t>
            </a:r>
            <a:r>
              <a:rPr lang="en-US" sz="2000" dirty="0" smtClean="0"/>
              <a:t>array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   (since the heap now has 1 fewer value in it)</a:t>
            </a:r>
            <a:endParaRPr lang="en-US" sz="2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Repeat the following steps 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 times (once for each value in the heap)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 err="1" smtClean="0"/>
              <a:t>Heapsort</a:t>
            </a:r>
            <a:r>
              <a:rPr lang="en-US" sz="3200" dirty="0" smtClean="0"/>
              <a:t>: Step #2</a:t>
            </a:r>
            <a:endParaRPr lang="en-US" sz="3200" dirty="0"/>
          </a:p>
        </p:txBody>
      </p:sp>
      <p:sp>
        <p:nvSpPr>
          <p:cNvPr id="153" name="Rectangle 11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18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541492" y="2113710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18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3300"/>
                  </a:solidFill>
                </a:rPr>
                <a:t>21</a:t>
              </a:r>
              <a:endParaRPr lang="en-US" dirty="0">
                <a:solidFill>
                  <a:srgbClr val="FF3300"/>
                </a:solidFill>
              </a:endParaRP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309" name="Rectangle 308"/>
          <p:cNvSpPr/>
          <p:nvPr/>
        </p:nvSpPr>
        <p:spPr>
          <a:xfrm>
            <a:off x="135913" y="291515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9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3772329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Now the last three slots of the array hold the three biggest values in sorted order!</a:t>
            </a:r>
            <a:endParaRPr lang="en-US" dirty="0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636735" y="1092425"/>
            <a:ext cx="4353516" cy="2419764"/>
          </a:xfrm>
          <a:prstGeom prst="wedgeRoundRectCallout">
            <a:avLst>
              <a:gd name="adj1" fmla="val -119427"/>
              <a:gd name="adj2" fmla="val 8146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If you keep </a:t>
            </a:r>
            <a:r>
              <a:rPr lang="en-US" dirty="0"/>
              <a:t>repeating this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extraction/</a:t>
            </a:r>
            <a:r>
              <a:rPr lang="en-US" dirty="0" err="1">
                <a:solidFill>
                  <a:srgbClr val="7030A0"/>
                </a:solidFill>
              </a:rPr>
              <a:t>reheapification</a:t>
            </a:r>
            <a:r>
              <a:rPr lang="en-US" dirty="0">
                <a:solidFill>
                  <a:srgbClr val="7030A0"/>
                </a:solidFill>
              </a:rPr>
              <a:t>/insertion process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 smtClean="0"/>
              <a:t>the </a:t>
            </a:r>
            <a:r>
              <a:rPr lang="en-US" dirty="0"/>
              <a:t>array </a:t>
            </a:r>
            <a:r>
              <a:rPr lang="en-US" dirty="0" smtClean="0"/>
              <a:t>will be completely </a:t>
            </a:r>
            <a:r>
              <a:rPr lang="en-US" dirty="0"/>
              <a:t>sorted!</a:t>
            </a:r>
          </a:p>
        </p:txBody>
      </p:sp>
    </p:spTree>
    <p:extLst>
      <p:ext uri="{BB962C8B-B14F-4D97-AF65-F5344CB8AC3E}">
        <p14:creationId xmlns:p14="http://schemas.microsoft.com/office/powerpoint/2010/main" val="11415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29705 -0.00023 L 0.30052 -0.10479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52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155" grpId="0"/>
      <p:bldP spid="156" grpId="0"/>
      <p:bldP spid="157" grpId="0"/>
      <p:bldP spid="309" grpId="0"/>
      <p:bldP spid="309" grpId="1"/>
      <p:bldP spid="159" grpId="0" animBg="1"/>
      <p:bldP spid="159" grpId="1" animBg="1"/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22694"/>
            <a:ext cx="7772400" cy="1143000"/>
          </a:xfrm>
        </p:spPr>
        <p:txBody>
          <a:bodyPr/>
          <a:lstStyle/>
          <a:p>
            <a:r>
              <a:rPr lang="en-US" dirty="0" smtClean="0"/>
              <a:t>Big-O of </a:t>
            </a:r>
            <a:r>
              <a:rPr lang="en-US" dirty="0" err="1" smtClean="0"/>
              <a:t>Heapsort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196369" y="4369997"/>
            <a:ext cx="4594397" cy="242601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 smtClean="0">
                <a:solidFill>
                  <a:srgbClr val="0070C0"/>
                </a:solidFill>
              </a:rPr>
              <a:t>p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5059" y="813662"/>
            <a:ext cx="4594397" cy="348520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 smtClean="0">
                <a:solidFill>
                  <a:srgbClr val="0070C0"/>
                </a:solidFill>
              </a:rPr>
              <a:t>p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051" y="1385506"/>
            <a:ext cx="449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First we take our N-item array (shown here as a tree) and </a:t>
            </a:r>
            <a:r>
              <a:rPr lang="en-US" sz="2200" dirty="0" smtClean="0">
                <a:solidFill>
                  <a:srgbClr val="6600CC"/>
                </a:solidFill>
              </a:rPr>
              <a:t>convert it into a </a:t>
            </a:r>
            <a:r>
              <a:rPr lang="en-US" sz="2200" dirty="0" err="1" smtClean="0">
                <a:solidFill>
                  <a:srgbClr val="6600CC"/>
                </a:solidFill>
              </a:rPr>
              <a:t>maxheap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268492" y="2652732"/>
            <a:ext cx="4505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 do this from the </a:t>
            </a:r>
            <a:r>
              <a:rPr lang="en-US" sz="2200" dirty="0" smtClean="0">
                <a:solidFill>
                  <a:srgbClr val="6600CC"/>
                </a:solidFill>
              </a:rPr>
              <a:t>bottom up </a:t>
            </a:r>
            <a:r>
              <a:rPr lang="en-US" sz="2200" dirty="0" smtClean="0"/>
              <a:t>by converting successively larger </a:t>
            </a:r>
            <a:r>
              <a:rPr lang="en-US" sz="2200" dirty="0" err="1" smtClean="0">
                <a:solidFill>
                  <a:srgbClr val="6600CC"/>
                </a:solidFill>
              </a:rPr>
              <a:t>subtrees</a:t>
            </a:r>
            <a:r>
              <a:rPr lang="en-US" sz="2200" dirty="0" smtClean="0">
                <a:solidFill>
                  <a:srgbClr val="6600CC"/>
                </a:solidFill>
              </a:rPr>
              <a:t> </a:t>
            </a:r>
            <a:r>
              <a:rPr lang="en-US" sz="2200" dirty="0" smtClean="0"/>
              <a:t>into </a:t>
            </a:r>
            <a:r>
              <a:rPr lang="en-US" sz="2200" dirty="0" err="1" smtClean="0">
                <a:solidFill>
                  <a:srgbClr val="6600CC"/>
                </a:solidFill>
              </a:rPr>
              <a:t>maxheaps</a:t>
            </a:r>
            <a:r>
              <a:rPr lang="en-US" sz="2200" dirty="0" smtClean="0">
                <a:solidFill>
                  <a:srgbClr val="6600CC"/>
                </a:solidFill>
              </a:rPr>
              <a:t> </a:t>
            </a:r>
            <a:r>
              <a:rPr lang="en-US" sz="2200" dirty="0" smtClean="0"/>
              <a:t>until the entire tree has been converted.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11" y="4883595"/>
            <a:ext cx="4359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Then we repeatedly </a:t>
            </a:r>
            <a:r>
              <a:rPr lang="en-US" sz="2200" dirty="0" smtClean="0">
                <a:solidFill>
                  <a:srgbClr val="6600CC"/>
                </a:solidFill>
              </a:rPr>
              <a:t>extract the </a:t>
            </a:r>
            <a:r>
              <a:rPr lang="en-US" sz="2200" dirty="0" err="1" smtClean="0">
                <a:solidFill>
                  <a:srgbClr val="FF3300"/>
                </a:solidFill>
              </a:rPr>
              <a:t>j</a:t>
            </a:r>
            <a:r>
              <a:rPr lang="en-US" sz="2200" baseline="30000" dirty="0" err="1" smtClean="0">
                <a:solidFill>
                  <a:srgbClr val="FF3300"/>
                </a:solidFill>
              </a:rPr>
              <a:t>th</a:t>
            </a:r>
            <a:r>
              <a:rPr lang="en-US" sz="2200" dirty="0" smtClean="0">
                <a:solidFill>
                  <a:srgbClr val="6600CC"/>
                </a:solidFill>
              </a:rPr>
              <a:t> largest item</a:t>
            </a:r>
            <a:r>
              <a:rPr lang="en-US" sz="2200" dirty="0" smtClean="0"/>
              <a:t> from the </a:t>
            </a:r>
            <a:r>
              <a:rPr lang="en-US" sz="2200" dirty="0" err="1" smtClean="0"/>
              <a:t>maxheap</a:t>
            </a:r>
            <a:r>
              <a:rPr lang="en-US" sz="2200" dirty="0" smtClean="0"/>
              <a:t> and place that item </a:t>
            </a:r>
            <a:br>
              <a:rPr lang="en-US" sz="2200" dirty="0" smtClean="0"/>
            </a:br>
            <a:r>
              <a:rPr lang="en-US" sz="2200" dirty="0" smtClean="0">
                <a:solidFill>
                  <a:srgbClr val="6600CC"/>
                </a:solidFill>
              </a:rPr>
              <a:t>back into the array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rgbClr val="FF3300"/>
                </a:solidFill>
              </a:rPr>
              <a:t>j</a:t>
            </a:r>
            <a:r>
              <a:rPr lang="en-US" sz="2200" dirty="0" smtClean="0">
                <a:solidFill>
                  <a:srgbClr val="6600CC"/>
                </a:solidFill>
              </a:rPr>
              <a:t> slots from the end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5013702" y="1270866"/>
            <a:ext cx="39985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#1 has a Big-O of </a:t>
            </a: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).</a:t>
            </a:r>
            <a:br>
              <a:rPr lang="en-US" sz="20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000" dirty="0" smtClean="0"/>
              <a:t>In other words, we can convert a random array into a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in just </a:t>
            </a: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 steps!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791850" y="4760484"/>
            <a:ext cx="4352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#2 has a Big-O of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 log</a:t>
            </a:r>
            <a:r>
              <a:rPr lang="en-US" sz="2000" baseline="-25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).</a:t>
            </a:r>
            <a:br>
              <a:rPr lang="en-US" sz="20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600" dirty="0" smtClean="0"/>
              <a:t>Why? Each time we remove an item from the </a:t>
            </a:r>
            <a:r>
              <a:rPr lang="en-US" sz="1600" dirty="0" err="1" smtClean="0"/>
              <a:t>maxheap</a:t>
            </a:r>
            <a:r>
              <a:rPr lang="en-US" sz="1600" dirty="0" smtClean="0"/>
              <a:t>, it takes </a:t>
            </a:r>
            <a:r>
              <a:rPr lang="en-US" sz="1600" dirty="0" smtClean="0">
                <a:solidFill>
                  <a:srgbClr val="FF0000"/>
                </a:solidFill>
              </a:rPr>
              <a:t>log</a:t>
            </a:r>
            <a:r>
              <a:rPr lang="en-US" sz="1600" baseline="-25000" dirty="0" smtClean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N</a:t>
            </a:r>
            <a:r>
              <a:rPr lang="en-US" sz="1600" dirty="0" smtClean="0"/>
              <a:t> steps.</a:t>
            </a:r>
            <a:br>
              <a:rPr lang="en-US" sz="1600" dirty="0" smtClean="0"/>
            </a:br>
            <a:r>
              <a:rPr lang="en-US" sz="1600" dirty="0" smtClean="0"/>
              <a:t>We perform this extraction operation  </a:t>
            </a:r>
            <a:r>
              <a:rPr lang="en-US" sz="1600" dirty="0" smtClean="0">
                <a:solidFill>
                  <a:srgbClr val="FF0000"/>
                </a:solidFill>
              </a:rPr>
              <a:t>N</a:t>
            </a:r>
            <a:r>
              <a:rPr lang="en-US" sz="1600" dirty="0" smtClean="0"/>
              <a:t> times to sort the entire array.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753938" y="2595974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+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3702" y="5433823"/>
            <a:ext cx="399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Therefore, </a:t>
            </a:r>
            <a:r>
              <a:rPr lang="en-US" sz="2000" dirty="0" err="1" smtClean="0"/>
              <a:t>Heapsort</a:t>
            </a:r>
            <a:r>
              <a:rPr lang="en-US" sz="2000" dirty="0" smtClean="0"/>
              <a:t> is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 + N log</a:t>
            </a:r>
            <a:r>
              <a:rPr lang="en-US" sz="2000" baseline="-25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),</a:t>
            </a:r>
            <a:br>
              <a:rPr lang="en-US" sz="2000" dirty="0" smtClean="0"/>
            </a:br>
            <a:r>
              <a:rPr lang="en-US" sz="2000" dirty="0" smtClean="0"/>
              <a:t>which as you know, is just</a:t>
            </a:r>
          </a:p>
          <a:p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 </a:t>
            </a:r>
            <a:r>
              <a:rPr lang="en-US" sz="2000" dirty="0">
                <a:solidFill>
                  <a:srgbClr val="FF0000"/>
                </a:solidFill>
              </a:rPr>
              <a:t>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4319" y="4817178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=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281646" y="23252"/>
            <a:ext cx="1800361" cy="953142"/>
          </a:xfrm>
          <a:prstGeom prst="wedgeRoundRectCallout">
            <a:avLst>
              <a:gd name="adj1" fmla="val 4618"/>
              <a:gd name="adj2" fmla="val 8385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100" dirty="0" smtClean="0"/>
              <a:t>If you think it should be O(N log2N), I did too. </a:t>
            </a:r>
            <a:r>
              <a:rPr lang="en-US" sz="1100" dirty="0" smtClean="0">
                <a:sym typeface="Wingdings" pitchFamily="2" charset="2"/>
              </a:rPr>
              <a:t> </a:t>
            </a:r>
            <a:r>
              <a:rPr lang="en-US" sz="1100" dirty="0" smtClean="0"/>
              <a:t>Come to office hours for an explanation.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0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-0.2293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0" grpId="1"/>
      <p:bldP spid="11" grpId="0"/>
      <p:bldP spid="13" grpId="0"/>
      <p:bldP spid="14" grpId="0"/>
      <p:bldP spid="15" grpId="0" animBg="1"/>
      <p:bldP spid="15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E3FB-F634-4516-9E7B-8613588AD740}" type="slidenum">
              <a:rPr lang="en-US"/>
              <a:pPr/>
              <a:t>56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HeapSort Challenge</a:t>
            </a:r>
          </a:p>
        </p:txBody>
      </p:sp>
      <p:sp>
        <p:nvSpPr>
          <p:cNvPr id="799747" name="Text Box 3"/>
          <p:cNvSpPr txBox="1">
            <a:spLocks noChangeArrowheads="1"/>
          </p:cNvSpPr>
          <p:nvPr/>
        </p:nvSpPr>
        <p:spPr bwMode="auto">
          <a:xfrm>
            <a:off x="206375" y="1066800"/>
            <a:ext cx="881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Challenge</a:t>
            </a:r>
            <a:r>
              <a:rPr lang="en-US"/>
              <a:t>: Show how to do an in-place heap-sort with the following array of numbers.</a:t>
            </a:r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2971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5</a:t>
            </a: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352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3</a:t>
            </a:r>
          </a:p>
        </p:txBody>
      </p:sp>
      <p:sp>
        <p:nvSpPr>
          <p:cNvPr id="799750" name="Rectangle 6"/>
          <p:cNvSpPr>
            <a:spLocks noChangeArrowheads="1"/>
          </p:cNvSpPr>
          <p:nvPr/>
        </p:nvSpPr>
        <p:spPr bwMode="auto">
          <a:xfrm>
            <a:off x="3733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9</a:t>
            </a:r>
          </a:p>
        </p:txBody>
      </p:sp>
      <p:sp>
        <p:nvSpPr>
          <p:cNvPr id="799751" name="Rectangle 7"/>
          <p:cNvSpPr>
            <a:spLocks noChangeArrowheads="1"/>
          </p:cNvSpPr>
          <p:nvPr/>
        </p:nvSpPr>
        <p:spPr bwMode="auto">
          <a:xfrm>
            <a:off x="41529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6</a:t>
            </a:r>
          </a:p>
        </p:txBody>
      </p:sp>
      <p:sp>
        <p:nvSpPr>
          <p:cNvPr id="799752" name="Rectangle 8"/>
          <p:cNvSpPr>
            <a:spLocks noChangeArrowheads="1"/>
          </p:cNvSpPr>
          <p:nvPr/>
        </p:nvSpPr>
        <p:spPr bwMode="auto">
          <a:xfrm>
            <a:off x="45720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15</a:t>
            </a:r>
          </a:p>
        </p:txBody>
      </p:sp>
      <p:sp>
        <p:nvSpPr>
          <p:cNvPr id="799753" name="Rectangle 9"/>
          <p:cNvSpPr>
            <a:spLocks noChangeArrowheads="1"/>
          </p:cNvSpPr>
          <p:nvPr/>
        </p:nvSpPr>
        <p:spPr bwMode="auto">
          <a:xfrm>
            <a:off x="49911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799754" name="Rectangle 10"/>
          <p:cNvSpPr>
            <a:spLocks noChangeArrowheads="1"/>
          </p:cNvSpPr>
          <p:nvPr/>
        </p:nvSpPr>
        <p:spPr bwMode="auto">
          <a:xfrm>
            <a:off x="54102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11</a:t>
            </a:r>
          </a:p>
        </p:txBody>
      </p:sp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452438" y="3313113"/>
            <a:ext cx="83835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1</a:t>
            </a:r>
            <a:r>
              <a:rPr lang="en-US"/>
              <a:t>: Show the array after each non-leaf is “sifted down” in the array until a valid heap is formed.</a:t>
            </a:r>
          </a:p>
        </p:txBody>
      </p:sp>
      <p:sp>
        <p:nvSpPr>
          <p:cNvPr id="799756" name="Rectangle 12"/>
          <p:cNvSpPr>
            <a:spLocks noChangeArrowheads="1"/>
          </p:cNvSpPr>
          <p:nvPr/>
        </p:nvSpPr>
        <p:spPr bwMode="auto">
          <a:xfrm>
            <a:off x="58293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16</a:t>
            </a:r>
          </a:p>
        </p:txBody>
      </p:sp>
      <p:sp>
        <p:nvSpPr>
          <p:cNvPr id="799757" name="Text Box 13"/>
          <p:cNvSpPr txBox="1">
            <a:spLocks noChangeArrowheads="1"/>
          </p:cNvSpPr>
          <p:nvPr/>
        </p:nvSpPr>
        <p:spPr bwMode="auto">
          <a:xfrm>
            <a:off x="457200" y="4511675"/>
            <a:ext cx="8383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2</a:t>
            </a:r>
            <a:r>
              <a:rPr lang="en-US"/>
              <a:t>: Show the array after the first 3 items have been removed from the heap and inserted at the end of the array.</a:t>
            </a:r>
          </a:p>
        </p:txBody>
      </p:sp>
      <p:sp>
        <p:nvSpPr>
          <p:cNvPr id="799758" name="Rectangle 14"/>
          <p:cNvSpPr>
            <a:spLocks noChangeArrowheads="1"/>
          </p:cNvSpPr>
          <p:nvPr/>
        </p:nvSpPr>
        <p:spPr bwMode="auto">
          <a:xfrm>
            <a:off x="457200" y="6096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r>
              <a:rPr lang="en-US"/>
              <a:t>(Remember: Sift  from j=</a:t>
            </a:r>
            <a:r>
              <a:rPr lang="en-US">
                <a:solidFill>
                  <a:srgbClr val="6600CC"/>
                </a:solidFill>
              </a:rPr>
              <a:t>N/2-1</a:t>
            </a:r>
            <a:r>
              <a:rPr lang="en-US"/>
              <a:t> down-to j=0)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8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4892-A957-4AE1-A8C9-C39066303A42}" type="slidenum">
              <a:rPr lang="en-US"/>
              <a:pPr/>
              <a:t>57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687107" name="Text Box 3"/>
          <p:cNvSpPr txBox="1">
            <a:spLocks noChangeArrowheads="1"/>
          </p:cNvSpPr>
          <p:nvPr/>
        </p:nvSpPr>
        <p:spPr bwMode="auto">
          <a:xfrm>
            <a:off x="496888" y="1343025"/>
            <a:ext cx="83994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Consider a tri-nary tree, where each node has three children, represented by an array.  Given a node </a:t>
            </a:r>
            <a:r>
              <a:rPr lang="en-US" i="1">
                <a:cs typeface="Courier New" pitchFamily="49" charset="0"/>
              </a:rPr>
              <a:t>i</a:t>
            </a:r>
            <a:r>
              <a:rPr lang="en-US">
                <a:cs typeface="Courier New" pitchFamily="49" charset="0"/>
              </a:rPr>
              <a:t> , where can you find its 3 children in the array? Where can you find its parent?</a:t>
            </a:r>
            <a:endParaRPr lang="en-US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auto">
          <a:xfrm>
            <a:off x="457200" y="3460750"/>
            <a:ext cx="83994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You need to do a fast table search and you also need to print out records in alphabetical order. </a:t>
            </a:r>
            <a:r>
              <a:rPr lang="en-US"/>
              <a:t>Which table ADT will you use?</a:t>
            </a: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auto">
          <a:xfrm>
            <a:off x="457200" y="5121275"/>
            <a:ext cx="83994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What is the big-oh of traversing a binary search tree?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DEEF-DAE0-4F72-B8C8-A7A7F553B8E1}" type="slidenum">
              <a:rPr lang="en-US"/>
              <a:pPr/>
              <a:t>6</a:t>
            </a:fld>
            <a:endParaRPr lang="en-US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822275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Ok, but what data structure should we use if we have a huge number of priorities? Hmmm!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246063" y="2622550"/>
            <a:ext cx="54689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6666"/>
                </a:solidFill>
              </a:rPr>
              <a:t>HEAP</a:t>
            </a:r>
            <a:r>
              <a:rPr lang="en-US"/>
              <a:t> data structure is one of the most efficient ones we can use to implement a Priority Queue.</a:t>
            </a:r>
          </a:p>
        </p:txBody>
      </p:sp>
      <p:sp>
        <p:nvSpPr>
          <p:cNvPr id="822279" name="Text Box 7"/>
          <p:cNvSpPr txBox="1">
            <a:spLocks noChangeArrowheads="1"/>
          </p:cNvSpPr>
          <p:nvPr/>
        </p:nvSpPr>
        <p:spPr bwMode="auto">
          <a:xfrm>
            <a:off x="284163" y="4511675"/>
            <a:ext cx="8631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heap data structure uses a special type of </a:t>
            </a:r>
            <a:r>
              <a:rPr lang="en-US">
                <a:solidFill>
                  <a:srgbClr val="6600CC"/>
                </a:solidFill>
              </a:rPr>
              <a:t>binary tree</a:t>
            </a:r>
            <a:r>
              <a:rPr lang="en-US"/>
              <a:t> to hold its data.</a:t>
            </a:r>
          </a:p>
        </p:txBody>
      </p:sp>
      <p:sp>
        <p:nvSpPr>
          <p:cNvPr id="822280" name="Text Box 8"/>
          <p:cNvSpPr txBox="1">
            <a:spLocks noChangeArrowheads="1"/>
          </p:cNvSpPr>
          <p:nvPr/>
        </p:nvSpPr>
        <p:spPr bwMode="auto">
          <a:xfrm>
            <a:off x="228600" y="5654675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As we’ll see, while a heap does use a binary tree to store its data, a heap is </a:t>
            </a:r>
            <a:r>
              <a:rPr lang="en-US">
                <a:solidFill>
                  <a:srgbClr val="FF3300"/>
                </a:solidFill>
              </a:rPr>
              <a:t>NOT </a:t>
            </a:r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binary search tree</a:t>
            </a:r>
            <a:r>
              <a:rPr lang="en-US"/>
              <a:t>.</a:t>
            </a:r>
          </a:p>
        </p:txBody>
      </p:sp>
      <p:pic>
        <p:nvPicPr>
          <p:cNvPr id="82228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22606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/>
      <p:bldP spid="822276" grpId="0"/>
      <p:bldP spid="822279" grpId="0"/>
      <p:bldP spid="8222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6A14-19AB-4586-9CB8-A05A674E7970}" type="slidenum">
              <a:rPr lang="en-US"/>
              <a:pPr/>
              <a:t>7</a:t>
            </a:fld>
            <a:endParaRPr lang="en-US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" y="-152400"/>
            <a:ext cx="8864600" cy="1143000"/>
          </a:xfrm>
        </p:spPr>
        <p:txBody>
          <a:bodyPr/>
          <a:lstStyle/>
          <a:p>
            <a:r>
              <a:rPr lang="en-US" sz="3600" dirty="0">
                <a:solidFill>
                  <a:srgbClr val="6600CC"/>
                </a:solidFill>
              </a:rPr>
              <a:t>All Heaps Use a “Complete” Binary Tree</a:t>
            </a:r>
            <a:endParaRPr lang="en-US" sz="3600" dirty="0"/>
          </a:p>
        </p:txBody>
      </p:sp>
      <p:sp>
        <p:nvSpPr>
          <p:cNvPr id="771075" name="Text Box 3"/>
          <p:cNvSpPr txBox="1">
            <a:spLocks noChangeArrowheads="1"/>
          </p:cNvSpPr>
          <p:nvPr/>
        </p:nvSpPr>
        <p:spPr bwMode="auto">
          <a:xfrm>
            <a:off x="271463" y="855663"/>
            <a:ext cx="85756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complete binary tree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is one in which: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dirty="0"/>
              <a:t>The top N-1 levels of the tree are completely filled </a:t>
            </a:r>
            <a:br>
              <a:rPr lang="en-US" dirty="0"/>
            </a:br>
            <a:r>
              <a:rPr lang="en-US" dirty="0"/>
              <a:t>   with nodes</a:t>
            </a:r>
          </a:p>
          <a:p>
            <a:pPr lvl="1" algn="l">
              <a:buFontTx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All nodes on the bottom-most level must be as far left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 as possible (with no empty slots between nodes!)</a:t>
            </a:r>
          </a:p>
        </p:txBody>
      </p:sp>
      <p:sp>
        <p:nvSpPr>
          <p:cNvPr id="771076" name="Rectangle 4"/>
          <p:cNvSpPr>
            <a:spLocks noChangeArrowheads="1"/>
          </p:cNvSpPr>
          <p:nvPr/>
        </p:nvSpPr>
        <p:spPr bwMode="auto">
          <a:xfrm>
            <a:off x="5730875" y="3556000"/>
            <a:ext cx="234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A50021"/>
                </a:solidFill>
              </a:rPr>
              <a:t>Is it complete?</a:t>
            </a:r>
          </a:p>
        </p:txBody>
      </p:sp>
      <p:grpSp>
        <p:nvGrpSpPr>
          <p:cNvPr id="771077" name="Group 5"/>
          <p:cNvGrpSpPr>
            <a:grpSpLocks/>
          </p:cNvGrpSpPr>
          <p:nvPr/>
        </p:nvGrpSpPr>
        <p:grpSpPr bwMode="auto">
          <a:xfrm>
            <a:off x="2122488" y="3505200"/>
            <a:ext cx="3659187" cy="1946275"/>
            <a:chOff x="541" y="2208"/>
            <a:chExt cx="2305" cy="1226"/>
          </a:xfrm>
        </p:grpSpPr>
        <p:sp>
          <p:nvSpPr>
            <p:cNvPr id="771078" name="Rectangle 6"/>
            <p:cNvSpPr>
              <a:spLocks noChangeArrowheads="1"/>
            </p:cNvSpPr>
            <p:nvPr/>
          </p:nvSpPr>
          <p:spPr bwMode="auto">
            <a:xfrm>
              <a:off x="1920" y="2208"/>
              <a:ext cx="9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/>
                <a:t>root ptr</a:t>
              </a:r>
            </a:p>
          </p:txBody>
        </p:sp>
        <p:grpSp>
          <p:nvGrpSpPr>
            <p:cNvPr id="771079" name="Group 7"/>
            <p:cNvGrpSpPr>
              <a:grpSpLocks/>
            </p:cNvGrpSpPr>
            <p:nvPr/>
          </p:nvGrpSpPr>
          <p:grpSpPr bwMode="auto">
            <a:xfrm>
              <a:off x="541" y="2310"/>
              <a:ext cx="1408" cy="1124"/>
              <a:chOff x="541" y="2310"/>
              <a:chExt cx="1408" cy="1124"/>
            </a:xfrm>
          </p:grpSpPr>
          <p:sp>
            <p:nvSpPr>
              <p:cNvPr id="771080" name="Rectangle 8"/>
              <p:cNvSpPr>
                <a:spLocks noChangeArrowheads="1"/>
              </p:cNvSpPr>
              <p:nvPr/>
            </p:nvSpPr>
            <p:spPr bwMode="auto">
              <a:xfrm>
                <a:off x="1575" y="2310"/>
                <a:ext cx="374" cy="11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081" name="Line 9"/>
              <p:cNvSpPr>
                <a:spLocks noChangeShapeType="1"/>
              </p:cNvSpPr>
              <p:nvPr/>
            </p:nvSpPr>
            <p:spPr bwMode="auto">
              <a:xfrm flipH="1">
                <a:off x="1298" y="2377"/>
                <a:ext cx="412" cy="1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82" name="Group 10"/>
              <p:cNvGrpSpPr>
                <a:grpSpLocks/>
              </p:cNvGrpSpPr>
              <p:nvPr/>
            </p:nvGrpSpPr>
            <p:grpSpPr bwMode="auto">
              <a:xfrm>
                <a:off x="912" y="2544"/>
                <a:ext cx="601" cy="373"/>
                <a:chOff x="3643" y="2705"/>
                <a:chExt cx="601" cy="373"/>
              </a:xfrm>
            </p:grpSpPr>
            <p:grpSp>
              <p:nvGrpSpPr>
                <p:cNvPr id="771083" name="Group 11"/>
                <p:cNvGrpSpPr>
                  <a:grpSpLocks/>
                </p:cNvGrpSpPr>
                <p:nvPr/>
              </p:nvGrpSpPr>
              <p:grpSpPr bwMode="auto">
                <a:xfrm>
                  <a:off x="3677" y="2705"/>
                  <a:ext cx="499" cy="373"/>
                  <a:chOff x="3511" y="3072"/>
                  <a:chExt cx="729" cy="624"/>
                </a:xfrm>
              </p:grpSpPr>
              <p:sp>
                <p:nvSpPr>
                  <p:cNvPr id="77108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8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643" y="2717"/>
                  <a:ext cx="60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“carey”</a:t>
                  </a:r>
                </a:p>
              </p:txBody>
            </p:sp>
          </p:grpSp>
          <p:grpSp>
            <p:nvGrpSpPr>
              <p:cNvPr id="771089" name="Group 17"/>
              <p:cNvGrpSpPr>
                <a:grpSpLocks/>
              </p:cNvGrpSpPr>
              <p:nvPr/>
            </p:nvGrpSpPr>
            <p:grpSpPr bwMode="auto">
              <a:xfrm>
                <a:off x="541" y="3041"/>
                <a:ext cx="560" cy="393"/>
                <a:chOff x="3059" y="3339"/>
                <a:chExt cx="560" cy="393"/>
              </a:xfrm>
            </p:grpSpPr>
            <p:grpSp>
              <p:nvGrpSpPr>
                <p:cNvPr id="771090" name="Group 1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0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09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09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098" name="Line 26"/>
              <p:cNvSpPr>
                <a:spLocks noChangeShapeType="1"/>
              </p:cNvSpPr>
              <p:nvPr/>
            </p:nvSpPr>
            <p:spPr bwMode="auto">
              <a:xfrm flipH="1">
                <a:off x="983" y="2858"/>
                <a:ext cx="106" cy="201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99" name="Group 27"/>
              <p:cNvGrpSpPr>
                <a:grpSpLocks/>
              </p:cNvGrpSpPr>
              <p:nvPr/>
            </p:nvGrpSpPr>
            <p:grpSpPr bwMode="auto">
              <a:xfrm>
                <a:off x="1247" y="3037"/>
                <a:ext cx="560" cy="393"/>
                <a:chOff x="3059" y="3339"/>
                <a:chExt cx="560" cy="393"/>
              </a:xfrm>
            </p:grpSpPr>
            <p:grpSp>
              <p:nvGrpSpPr>
                <p:cNvPr id="771100" name="Group 2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0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4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0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10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1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08" name="Line 36"/>
              <p:cNvSpPr>
                <a:spLocks noChangeShapeType="1"/>
              </p:cNvSpPr>
              <p:nvPr/>
            </p:nvSpPr>
            <p:spPr bwMode="auto">
              <a:xfrm>
                <a:off x="1297" y="2872"/>
                <a:ext cx="81" cy="19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1109" name="Group 37"/>
          <p:cNvGrpSpPr>
            <a:grpSpLocks/>
          </p:cNvGrpSpPr>
          <p:nvPr/>
        </p:nvGrpSpPr>
        <p:grpSpPr bwMode="auto">
          <a:xfrm>
            <a:off x="1358900" y="5248275"/>
            <a:ext cx="1162050" cy="973138"/>
            <a:chOff x="67" y="3306"/>
            <a:chExt cx="732" cy="613"/>
          </a:xfrm>
        </p:grpSpPr>
        <p:sp>
          <p:nvSpPr>
            <p:cNvPr id="771110" name="Rectangle 38"/>
            <p:cNvSpPr>
              <a:spLocks noChangeArrowheads="1"/>
            </p:cNvSpPr>
            <p:nvPr/>
          </p:nvSpPr>
          <p:spPr bwMode="auto">
            <a:xfrm>
              <a:off x="605" y="3306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11" name="Group 39"/>
            <p:cNvGrpSpPr>
              <a:grpSpLocks/>
            </p:cNvGrpSpPr>
            <p:nvPr/>
          </p:nvGrpSpPr>
          <p:grpSpPr bwMode="auto">
            <a:xfrm>
              <a:off x="67" y="3339"/>
              <a:ext cx="646" cy="580"/>
              <a:chOff x="2582" y="3600"/>
              <a:chExt cx="646" cy="580"/>
            </a:xfrm>
          </p:grpSpPr>
          <p:sp>
            <p:nvSpPr>
              <p:cNvPr id="771112" name="Line 40"/>
              <p:cNvSpPr>
                <a:spLocks noChangeShapeType="1"/>
              </p:cNvSpPr>
              <p:nvPr/>
            </p:nvSpPr>
            <p:spPr bwMode="auto">
              <a:xfrm flipH="1">
                <a:off x="3033" y="3600"/>
                <a:ext cx="195" cy="22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113" name="Group 41"/>
              <p:cNvGrpSpPr>
                <a:grpSpLocks/>
              </p:cNvGrpSpPr>
              <p:nvPr/>
            </p:nvGrpSpPr>
            <p:grpSpPr bwMode="auto">
              <a:xfrm>
                <a:off x="2586" y="3787"/>
                <a:ext cx="560" cy="393"/>
                <a:chOff x="3059" y="3339"/>
                <a:chExt cx="560" cy="393"/>
              </a:xfrm>
            </p:grpSpPr>
            <p:grpSp>
              <p:nvGrpSpPr>
                <p:cNvPr id="771114" name="Group 42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1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8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1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503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 “mel”</a:t>
                  </a:r>
                </a:p>
              </p:txBody>
            </p:sp>
            <p:sp>
              <p:nvSpPr>
                <p:cNvPr id="77112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11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000" b="1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112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22" name="Rectangle 50"/>
              <p:cNvSpPr>
                <a:spLocks noChangeArrowheads="1"/>
              </p:cNvSpPr>
              <p:nvPr/>
            </p:nvSpPr>
            <p:spPr bwMode="auto">
              <a:xfrm>
                <a:off x="2582" y="4025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771123" name="Group 51"/>
          <p:cNvGrpSpPr>
            <a:grpSpLocks/>
          </p:cNvGrpSpPr>
          <p:nvPr/>
        </p:nvGrpSpPr>
        <p:grpSpPr bwMode="auto">
          <a:xfrm>
            <a:off x="2589213" y="5260975"/>
            <a:ext cx="1062037" cy="949325"/>
            <a:chOff x="2487" y="3375"/>
            <a:chExt cx="669" cy="598"/>
          </a:xfrm>
        </p:grpSpPr>
        <p:sp>
          <p:nvSpPr>
            <p:cNvPr id="771124" name="Rectangle 52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25" name="Line 53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26" name="Group 54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27" name="Group 55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28" name="Rectangle 56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29" name="Rectangle 57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0" name="Rectangle 58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1" name="Rectangle 59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32" name="Text Box 60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5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“liza”</a:t>
                </a:r>
              </a:p>
            </p:txBody>
          </p:sp>
          <p:sp>
            <p:nvSpPr>
              <p:cNvPr id="771133" name="Text Box 61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34" name="Text Box 62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35" name="Rectangle 63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36" name="Group 64"/>
          <p:cNvGrpSpPr>
            <a:grpSpLocks/>
          </p:cNvGrpSpPr>
          <p:nvPr/>
        </p:nvGrpSpPr>
        <p:grpSpPr bwMode="auto">
          <a:xfrm>
            <a:off x="3706813" y="5257800"/>
            <a:ext cx="1062037" cy="949325"/>
            <a:chOff x="2487" y="3375"/>
            <a:chExt cx="669" cy="598"/>
          </a:xfrm>
        </p:grpSpPr>
        <p:sp>
          <p:nvSpPr>
            <p:cNvPr id="771137" name="Rectangle 65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38" name="Line 66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39" name="Group 67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40" name="Group 68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4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2" name="Rectangle 70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3" name="Rectangle 71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45" name="Text Box 73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“lyn”</a:t>
                </a:r>
              </a:p>
            </p:txBody>
          </p:sp>
          <p:sp>
            <p:nvSpPr>
              <p:cNvPr id="771146" name="Text Box 74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47" name="Text Box 75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48" name="Rectangle 76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49" name="Group 77"/>
          <p:cNvGrpSpPr>
            <a:grpSpLocks/>
          </p:cNvGrpSpPr>
          <p:nvPr/>
        </p:nvGrpSpPr>
        <p:grpSpPr bwMode="auto">
          <a:xfrm>
            <a:off x="3090863" y="4419600"/>
            <a:ext cx="1976437" cy="1800225"/>
            <a:chOff x="1151" y="2784"/>
            <a:chExt cx="1245" cy="1134"/>
          </a:xfrm>
        </p:grpSpPr>
        <p:grpSp>
          <p:nvGrpSpPr>
            <p:cNvPr id="771150" name="Group 78"/>
            <p:cNvGrpSpPr>
              <a:grpSpLocks/>
            </p:cNvGrpSpPr>
            <p:nvPr/>
          </p:nvGrpSpPr>
          <p:grpSpPr bwMode="auto">
            <a:xfrm>
              <a:off x="1200" y="2931"/>
              <a:ext cx="1196" cy="987"/>
              <a:chOff x="1200" y="2976"/>
              <a:chExt cx="1196" cy="987"/>
            </a:xfrm>
          </p:grpSpPr>
          <p:sp>
            <p:nvSpPr>
              <p:cNvPr id="771151" name="Rectangle 79"/>
              <p:cNvSpPr>
                <a:spLocks noChangeArrowheads="1"/>
              </p:cNvSpPr>
              <p:nvPr/>
            </p:nvSpPr>
            <p:spPr bwMode="auto">
              <a:xfrm>
                <a:off x="1200" y="2976"/>
                <a:ext cx="816" cy="4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152" name="Rectangle 80"/>
              <p:cNvSpPr>
                <a:spLocks noChangeArrowheads="1"/>
              </p:cNvSpPr>
              <p:nvPr/>
            </p:nvSpPr>
            <p:spPr bwMode="auto">
              <a:xfrm>
                <a:off x="1580" y="3386"/>
                <a:ext cx="816" cy="5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1153" name="Text Box 81"/>
            <p:cNvSpPr txBox="1">
              <a:spLocks noChangeArrowheads="1"/>
            </p:cNvSpPr>
            <p:nvPr/>
          </p:nvSpPr>
          <p:spPr bwMode="auto">
            <a:xfrm>
              <a:off x="1151" y="2784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71154" name="Text Box 82"/>
          <p:cNvSpPr txBox="1">
            <a:spLocks noChangeArrowheads="1"/>
          </p:cNvSpPr>
          <p:nvPr/>
        </p:nvSpPr>
        <p:spPr bwMode="auto">
          <a:xfrm>
            <a:off x="6334125" y="4191000"/>
            <a:ext cx="348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5" name="Text Box 83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6" name="Text Box 84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7" name="Text Box 85"/>
          <p:cNvSpPr txBox="1">
            <a:spLocks noChangeArrowheads="1"/>
          </p:cNvSpPr>
          <p:nvPr/>
        </p:nvSpPr>
        <p:spPr bwMode="auto">
          <a:xfrm>
            <a:off x="5067300" y="42037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Not all of the nodes on the bottom level are as far left as possible!</a:t>
            </a:r>
          </a:p>
        </p:txBody>
      </p:sp>
      <p:sp>
        <p:nvSpPr>
          <p:cNvPr id="771158" name="Text Box 86"/>
          <p:cNvSpPr txBox="1">
            <a:spLocks noChangeArrowheads="1"/>
          </p:cNvSpPr>
          <p:nvPr/>
        </p:nvSpPr>
        <p:spPr bwMode="auto">
          <a:xfrm>
            <a:off x="5080000" y="41910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There are missing nodes in the top N-1 levels of the tree!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7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7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7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bldLvl="2"/>
      <p:bldP spid="771076" grpId="0" autoUpdateAnimBg="0"/>
      <p:bldP spid="771154" grpId="0"/>
      <p:bldP spid="771154" grpId="1"/>
      <p:bldP spid="771155" grpId="0"/>
      <p:bldP spid="771155" grpId="1"/>
      <p:bldP spid="771156" grpId="0"/>
      <p:bldP spid="771156" grpId="1"/>
      <p:bldP spid="771157" grpId="0"/>
      <p:bldP spid="771157" grpId="1"/>
      <p:bldP spid="771158" grpId="0"/>
      <p:bldP spid="77115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09066-55CD-4497-BDE4-FC7F707E2A6E}" type="slidenum">
              <a:rPr lang="en-US"/>
              <a:pPr/>
              <a:t>8</a:t>
            </a:fld>
            <a:endParaRPr lang="en-US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Heaps… of… </a:t>
            </a:r>
          </a:p>
        </p:txBody>
      </p:sp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403225" y="1036638"/>
            <a:ext cx="83121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 heap is a special type of </a:t>
            </a:r>
            <a:r>
              <a:rPr lang="en-US" dirty="0">
                <a:solidFill>
                  <a:srgbClr val="A50021"/>
                </a:solidFill>
              </a:rPr>
              <a:t>complete binary tree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(it’s </a:t>
            </a:r>
            <a:r>
              <a:rPr lang="en-US" b="1" dirty="0"/>
              <a:t>not </a:t>
            </a:r>
            <a:r>
              <a:rPr lang="en-US" dirty="0"/>
              <a:t>a binary search tree).</a:t>
            </a:r>
          </a:p>
          <a:p>
            <a:endParaRPr lang="en-US" dirty="0"/>
          </a:p>
          <a:p>
            <a:r>
              <a:rPr lang="en-US" dirty="0"/>
              <a:t>There are two types of heaps, </a:t>
            </a:r>
            <a:r>
              <a:rPr lang="en-US" dirty="0" err="1">
                <a:solidFill>
                  <a:srgbClr val="A50021"/>
                </a:solidFill>
              </a:rPr>
              <a:t>minheaps</a:t>
            </a:r>
            <a:r>
              <a:rPr lang="en-US" dirty="0">
                <a:solidFill>
                  <a:srgbClr val="A5002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A50021"/>
                </a:solidFill>
              </a:rPr>
              <a:t>maxheaps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73124" name="Rectangle 4"/>
          <p:cNvSpPr>
            <a:spLocks noChangeArrowheads="1"/>
          </p:cNvSpPr>
          <p:nvPr/>
        </p:nvSpPr>
        <p:spPr bwMode="auto">
          <a:xfrm>
            <a:off x="533400" y="2897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Maxheap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largest</a:t>
            </a:r>
            <a:r>
              <a:rPr lang="en-US"/>
              <a:t> item from the heap</a:t>
            </a:r>
          </a:p>
        </p:txBody>
      </p:sp>
      <p:sp>
        <p:nvSpPr>
          <p:cNvPr id="773125" name="Rectangle 5"/>
          <p:cNvSpPr>
            <a:spLocks noChangeArrowheads="1"/>
          </p:cNvSpPr>
          <p:nvPr/>
        </p:nvSpPr>
        <p:spPr bwMode="auto">
          <a:xfrm>
            <a:off x="457200" y="4421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Minheap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smallest</a:t>
            </a:r>
            <a:r>
              <a:rPr lang="en-US"/>
              <a:t> item from the heap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/>
      <p:bldP spid="773124" grpId="0" autoUpdateAnimBg="0"/>
      <p:bldP spid="77312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3EBE-5D44-4466-98E6-0E5B081362DB}" type="slidenum">
              <a:rPr lang="en-US"/>
              <a:pPr/>
              <a:t>9</a:t>
            </a:fld>
            <a:endParaRPr lang="en-US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5171" name="Text Box 3"/>
          <p:cNvSpPr txBox="1">
            <a:spLocks noChangeArrowheads="1"/>
          </p:cNvSpPr>
          <p:nvPr/>
        </p:nvSpPr>
        <p:spPr bwMode="auto">
          <a:xfrm>
            <a:off x="388938" y="1114425"/>
            <a:ext cx="7840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cs typeface="Courier New" pitchFamily="49" charset="0"/>
              </a:rPr>
              <a:t>A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maxheap</a:t>
            </a:r>
            <a:r>
              <a:rPr lang="en-US">
                <a:cs typeface="Courier New" pitchFamily="49" charset="0"/>
              </a:rPr>
              <a:t> is a binary tree which follows these rules:</a:t>
            </a:r>
            <a:r>
              <a:rPr lang="en-US"/>
              <a:t> </a:t>
            </a:r>
          </a:p>
        </p:txBody>
      </p:sp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534988" y="1951038"/>
            <a:ext cx="8081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value contained by a node is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ALWAYS GREATER THAN OR EQUAL TO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the values of the node’s children.</a:t>
            </a:r>
          </a:p>
          <a:p>
            <a:pPr>
              <a:buFontTx/>
              <a:buAutoNum type="arabicPeriod"/>
            </a:pP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tree is a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COMPLETE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binary tree. 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775173" name="Rectangle 5"/>
          <p:cNvSpPr>
            <a:spLocks noChangeArrowheads="1"/>
          </p:cNvSpPr>
          <p:nvPr/>
        </p:nvSpPr>
        <p:spPr bwMode="auto">
          <a:xfrm>
            <a:off x="5410200" y="3886200"/>
            <a:ext cx="840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endParaRPr lang="en-US"/>
          </a:p>
        </p:txBody>
      </p:sp>
      <p:sp>
        <p:nvSpPr>
          <p:cNvPr id="775174" name="Text Box 6"/>
          <p:cNvSpPr txBox="1">
            <a:spLocks noChangeArrowheads="1"/>
          </p:cNvSpPr>
          <p:nvPr/>
        </p:nvSpPr>
        <p:spPr bwMode="auto">
          <a:xfrm>
            <a:off x="4806950" y="4014788"/>
            <a:ext cx="4140200" cy="26511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Complete Binary Tree:</a:t>
            </a:r>
          </a:p>
          <a:p>
            <a:r>
              <a:rPr lang="en-US">
                <a:cs typeface="Courier New" pitchFamily="49" charset="0"/>
              </a:rPr>
              <a:t>Every level except the deepest level must contain as many nodes as possible, and the at the deepest level, all nodes are as far left as possible.</a:t>
            </a:r>
            <a:r>
              <a:rPr lang="en-US"/>
              <a:t> </a:t>
            </a:r>
          </a:p>
        </p:txBody>
      </p:sp>
      <p:sp>
        <p:nvSpPr>
          <p:cNvPr id="775176" name="Text Box 8"/>
          <p:cNvSpPr txBox="1">
            <a:spLocks noChangeArrowheads="1"/>
          </p:cNvSpPr>
          <p:nvPr/>
        </p:nvSpPr>
        <p:spPr bwMode="auto">
          <a:xfrm>
            <a:off x="317500" y="42449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What are the rules for a </a:t>
            </a:r>
            <a:r>
              <a:rPr lang="en-US">
                <a:solidFill>
                  <a:srgbClr val="A50021"/>
                </a:solidFill>
                <a:cs typeface="Courier New" pitchFamily="49" charset="0"/>
              </a:rPr>
              <a:t>minheap</a:t>
            </a:r>
            <a:r>
              <a:rPr lang="en-US">
                <a:cs typeface="Courier New" pitchFamily="49" charset="0"/>
              </a:rPr>
              <a:t>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 autoUpdateAnimBg="0"/>
      <p:bldP spid="775176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27884</TotalTime>
  <Words>6260</Words>
  <Application>Microsoft Office PowerPoint</Application>
  <PresentationFormat>On-screen Show (4:3)</PresentationFormat>
  <Paragraphs>1992</Paragraphs>
  <Slides>57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Default Design</vt:lpstr>
      <vt:lpstr>Lecture #15</vt:lpstr>
      <vt:lpstr>The unordered_map: A hash-based version of a map</vt:lpstr>
      <vt:lpstr>Priority Queues</vt:lpstr>
      <vt:lpstr>Priority Queues</vt:lpstr>
      <vt:lpstr>Priority Queues</vt:lpstr>
      <vt:lpstr>Priority Queues</vt:lpstr>
      <vt:lpstr>All Heaps Use a “Complete” Binary Tree</vt:lpstr>
      <vt:lpstr>Heaps… of… </vt:lpstr>
      <vt:lpstr>The Maxheap</vt:lpstr>
      <vt:lpstr>The Maxheap</vt:lpstr>
      <vt:lpstr>The Maxheap</vt:lpstr>
      <vt:lpstr>Operations on a Maxheap</vt:lpstr>
      <vt:lpstr>Extracting the Biggest Item</vt:lpstr>
      <vt:lpstr>Extraction Challenge!</vt:lpstr>
      <vt:lpstr>PowerPoint Presentation</vt:lpstr>
      <vt:lpstr>Insertion Challenge!</vt:lpstr>
      <vt:lpstr>PowerPoint Presentation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Heap in an Array Summary</vt:lpstr>
      <vt:lpstr>A Heap Helper Class</vt:lpstr>
      <vt:lpstr>A Heap Helper Class</vt:lpstr>
      <vt:lpstr>Using an Array to Implement a Heap</vt:lpstr>
      <vt:lpstr>Extracting from a Maxheap –  The Array Version!</vt:lpstr>
      <vt:lpstr>Implementing A Heap</vt:lpstr>
      <vt:lpstr>PowerPoint Presentation</vt:lpstr>
      <vt:lpstr>Heap Insertion Challenge</vt:lpstr>
      <vt:lpstr>Class Challenge</vt:lpstr>
      <vt:lpstr>Class Challenge #2</vt:lpstr>
      <vt:lpstr>Complexity of the Heap</vt:lpstr>
      <vt:lpstr>PowerPoint Presentation</vt:lpstr>
      <vt:lpstr>The HeapSort</vt:lpstr>
      <vt:lpstr>PowerPoint Presentation</vt:lpstr>
      <vt:lpstr>The “better” HeapSort</vt:lpstr>
      <vt:lpstr>The “better” HeapSort</vt:lpstr>
      <vt:lpstr>The Efficient Heapsort</vt:lpstr>
      <vt:lpstr>PowerPoint Presentation</vt:lpstr>
      <vt:lpstr>The Efficient Heapsort</vt:lpstr>
      <vt:lpstr>Step #1: Convert Your Random Binary Tree into a MaxHeap</vt:lpstr>
      <vt:lpstr>Step #1: Convert Your Random Binary Tree into a MaxHeap</vt:lpstr>
      <vt:lpstr>Step #1: Convert Your Random Binary Tree into a MaxHeap</vt:lpstr>
      <vt:lpstr>Step #1: Convert Your Random Binary Tree into a MaxHeap</vt:lpstr>
      <vt:lpstr>Step #1: Convert Your Random Binary Tree into a MaxHeap</vt:lpstr>
      <vt:lpstr>Step #1: Convert Your Random Binary Tree into a MaxHeap</vt:lpstr>
      <vt:lpstr>Step #1: Convert Your Random Binary Tree into a MaxHeap</vt:lpstr>
      <vt:lpstr>Heapsort: Step #2</vt:lpstr>
      <vt:lpstr>Heapsort: Step #2</vt:lpstr>
      <vt:lpstr>Heapsort: Step #2</vt:lpstr>
      <vt:lpstr>Big-O of Heapsort!</vt:lpstr>
      <vt:lpstr>HeapSort Challenge</vt:lpstr>
      <vt:lpstr>Challenges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Windows User</cp:lastModifiedBy>
  <cp:revision>5141</cp:revision>
  <dcterms:created xsi:type="dcterms:W3CDTF">2002-10-09T05:27:34Z</dcterms:created>
  <dcterms:modified xsi:type="dcterms:W3CDTF">2012-12-27T23:34:54Z</dcterms:modified>
</cp:coreProperties>
</file>